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8" r:id="rId4"/>
    <p:sldId id="269" r:id="rId5"/>
    <p:sldId id="270" r:id="rId6"/>
    <p:sldId id="271" r:id="rId7"/>
    <p:sldId id="272" r:id="rId8"/>
    <p:sldId id="273" r:id="rId9"/>
    <p:sldId id="274" r:id="rId10"/>
    <p:sldId id="275" r:id="rId11"/>
    <p:sldId id="276" r:id="rId12"/>
    <p:sldId id="277" r:id="rId13"/>
    <p:sldId id="278" r:id="rId14"/>
    <p:sldId id="279" r:id="rId15"/>
    <p:sldId id="280" r:id="rId16"/>
    <p:sldId id="281" r:id="rId17"/>
    <p:sldId id="282" r:id="rId18"/>
    <p:sldId id="283" r:id="rId19"/>
    <p:sldId id="267"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13" autoAdjust="0"/>
    <p:restoredTop sz="94660"/>
  </p:normalViewPr>
  <p:slideViewPr>
    <p:cSldViewPr>
      <p:cViewPr>
        <p:scale>
          <a:sx n="102" d="100"/>
          <a:sy n="102" d="100"/>
        </p:scale>
        <p:origin x="-259" y="-13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D54E89E-72EC-47E8-901F-B036ADCF14AC}" type="datetimeFigureOut">
              <a:rPr lang="en-US" smtClean="0"/>
              <a:pPr/>
              <a:t>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4E9E57-AFFD-4BA6-904F-1C51AC39956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54E89E-72EC-47E8-901F-B036ADCF14AC}" type="datetimeFigureOut">
              <a:rPr lang="en-US" smtClean="0"/>
              <a:pPr/>
              <a:t>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4E9E57-AFFD-4BA6-904F-1C51AC39956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54E89E-72EC-47E8-901F-B036ADCF14AC}" type="datetimeFigureOut">
              <a:rPr lang="en-US" smtClean="0"/>
              <a:pPr/>
              <a:t>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4E9E57-AFFD-4BA6-904F-1C51AC39956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54E89E-72EC-47E8-901F-B036ADCF14AC}" type="datetimeFigureOut">
              <a:rPr lang="en-US" smtClean="0"/>
              <a:pPr/>
              <a:t>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4E9E57-AFFD-4BA6-904F-1C51AC39956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D54E89E-72EC-47E8-901F-B036ADCF14AC}" type="datetimeFigureOut">
              <a:rPr lang="en-US" smtClean="0"/>
              <a:pPr/>
              <a:t>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4E9E57-AFFD-4BA6-904F-1C51AC39956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D54E89E-72EC-47E8-901F-B036ADCF14AC}" type="datetimeFigureOut">
              <a:rPr lang="en-US" smtClean="0"/>
              <a:pPr/>
              <a:t>12/2/2021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4E9E57-AFFD-4BA6-904F-1C51AC39956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D54E89E-72EC-47E8-901F-B036ADCF14AC}" type="datetimeFigureOut">
              <a:rPr lang="en-US" smtClean="0"/>
              <a:pPr/>
              <a:t>12/2/2021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B4E9E57-AFFD-4BA6-904F-1C51AC39956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D54E89E-72EC-47E8-901F-B036ADCF14AC}" type="datetimeFigureOut">
              <a:rPr lang="en-US" smtClean="0"/>
              <a:pPr/>
              <a:t>12/2/2021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B4E9E57-AFFD-4BA6-904F-1C51AC39956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54E89E-72EC-47E8-901F-B036ADCF14AC}" type="datetimeFigureOut">
              <a:rPr lang="en-US" smtClean="0"/>
              <a:pPr/>
              <a:t>12/2/2021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B4E9E57-AFFD-4BA6-904F-1C51AC39956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54E89E-72EC-47E8-901F-B036ADCF14AC}" type="datetimeFigureOut">
              <a:rPr lang="en-US" smtClean="0"/>
              <a:pPr/>
              <a:t>12/2/2021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4E9E57-AFFD-4BA6-904F-1C51AC39956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54E89E-72EC-47E8-901F-B036ADCF14AC}" type="datetimeFigureOut">
              <a:rPr lang="en-US" smtClean="0"/>
              <a:pPr/>
              <a:t>12/2/2021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4E9E57-AFFD-4BA6-904F-1C51AC39956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54E89E-72EC-47E8-901F-B036ADCF14AC}" type="datetimeFigureOut">
              <a:rPr lang="en-US" smtClean="0"/>
              <a:pPr/>
              <a:t>12/2/2021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4E9E57-AFFD-4BA6-904F-1C51AC39956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 Id="rId9" Type="http://schemas.openxmlformats.org/officeDocument/2006/relationships/image" Target="../media/image40.png"/></Relationships>
</file>

<file path=ppt/slides/_rels/slide1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42.png"/></Relationships>
</file>

<file path=ppt/slides/_rels/slide1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1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1.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1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3.png"/><Relationship Id="rId1" Type="http://schemas.openxmlformats.org/officeDocument/2006/relationships/slideLayout" Target="../slideLayouts/slideLayout1.xml"/><Relationship Id="rId4" Type="http://schemas.openxmlformats.org/officeDocument/2006/relationships/image" Target="../media/image54.png"/></Relationships>
</file>

<file path=ppt/slides/_rels/slide1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1.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1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60.png"/><Relationship Id="rId1" Type="http://schemas.openxmlformats.org/officeDocument/2006/relationships/slideLayout" Target="../slideLayouts/slideLayout1.xml"/><Relationship Id="rId4" Type="http://schemas.openxmlformats.org/officeDocument/2006/relationships/image" Target="../media/image61.png"/></Relationships>
</file>

<file path=ppt/slides/_rels/slide1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52.png"/><Relationship Id="rId1" Type="http://schemas.openxmlformats.org/officeDocument/2006/relationships/slideLayout" Target="../slideLayouts/slideLayout1.xml"/><Relationship Id="rId4" Type="http://schemas.openxmlformats.org/officeDocument/2006/relationships/image" Target="../media/image63.png"/></Relationships>
</file>

<file path=ppt/slides/_rels/slide1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52.png"/><Relationship Id="rId1" Type="http://schemas.openxmlformats.org/officeDocument/2006/relationships/slideLayout" Target="../slideLayouts/slideLayout1.xml"/><Relationship Id="rId5" Type="http://schemas.openxmlformats.org/officeDocument/2006/relationships/image" Target="../media/image66.png"/><Relationship Id="rId4" Type="http://schemas.openxmlformats.org/officeDocument/2006/relationships/image" Target="../media/image6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4.png"/><Relationship Id="rId7" Type="http://schemas.openxmlformats.org/officeDocument/2006/relationships/image" Target="../media/image22.pn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2.png"/><Relationship Id="rId7" Type="http://schemas.openxmlformats.org/officeDocument/2006/relationships/image" Target="../media/image27.pn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 Id="rId9" Type="http://schemas.openxmlformats.org/officeDocument/2006/relationships/image" Target="../media/image29.png"/></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latin typeface="Cooper Black" pitchFamily="18" charset="0"/>
              </a:rPr>
              <a:t>AutoCad</a:t>
            </a:r>
            <a:r>
              <a:rPr lang="en-US" dirty="0" smtClean="0">
                <a:latin typeface="Cooper Black" pitchFamily="18" charset="0"/>
              </a:rPr>
              <a:t> 2021</a:t>
            </a:r>
            <a:endParaRPr lang="en-US" dirty="0">
              <a:latin typeface="Cooper Black" pitchFamily="18" charset="0"/>
            </a:endParaRPr>
          </a:p>
        </p:txBody>
      </p:sp>
      <p:sp>
        <p:nvSpPr>
          <p:cNvPr id="3" name="Subtitle 2"/>
          <p:cNvSpPr>
            <a:spLocks noGrp="1"/>
          </p:cNvSpPr>
          <p:nvPr>
            <p:ph type="subTitle" idx="1"/>
          </p:nvPr>
        </p:nvSpPr>
        <p:spPr>
          <a:xfrm>
            <a:off x="642910" y="5357826"/>
            <a:ext cx="4343408" cy="828684"/>
          </a:xfrm>
        </p:spPr>
        <p:txBody>
          <a:bodyPr/>
          <a:lstStyle/>
          <a:p>
            <a:r>
              <a:rPr lang="ar-IQ" sz="4000" dirty="0" smtClean="0">
                <a:solidFill>
                  <a:schemeClr val="tx1"/>
                </a:solidFill>
                <a:latin typeface="AGA Granada غرناطة V2" pitchFamily="2" charset="-78"/>
                <a:cs typeface="AGA Granada غرناطة V2" pitchFamily="2" charset="-78"/>
              </a:rPr>
              <a:t>د. وميض تركي محمد </a:t>
            </a:r>
            <a:endParaRPr lang="en-US" sz="4000" dirty="0" smtClean="0">
              <a:solidFill>
                <a:schemeClr val="tx1"/>
              </a:solidFill>
              <a:latin typeface="AGA Granada غرناطة V2" pitchFamily="2" charset="-78"/>
              <a:cs typeface="AGA Granada غرناطة V2" pitchFamily="2" charset="-78"/>
            </a:endParaRPr>
          </a:p>
          <a:p>
            <a:endParaRPr lang="en-US" dirty="0">
              <a:solidFill>
                <a:schemeClr val="tx1"/>
              </a:solidFill>
            </a:endParaRPr>
          </a:p>
        </p:txBody>
      </p:sp>
      <p:pic>
        <p:nvPicPr>
          <p:cNvPr id="5" name="Picture 4" descr="بدون عنوان-1.jpg"/>
          <p:cNvPicPr>
            <a:picLocks noChangeAspect="1"/>
          </p:cNvPicPr>
          <p:nvPr/>
        </p:nvPicPr>
        <p:blipFill>
          <a:blip r:embed="rId2" cstate="print"/>
          <a:stretch>
            <a:fillRect/>
          </a:stretch>
        </p:blipFill>
        <p:spPr>
          <a:xfrm>
            <a:off x="0" y="0"/>
            <a:ext cx="9144000" cy="146904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14282" y="428605"/>
            <a:ext cx="8643998"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r" rtl="1"/>
            <a:r>
              <a:rPr lang="ar-IQ" sz="3200" dirty="0" smtClean="0">
                <a:latin typeface="Arial Black" pitchFamily="34" charset="0"/>
                <a:cs typeface="(AH) Manal Black" pitchFamily="2" charset="-78"/>
              </a:rPr>
              <a:t>إضافة الابعاد </a:t>
            </a:r>
            <a:r>
              <a:rPr lang="en-US" sz="3200" dirty="0" smtClean="0">
                <a:latin typeface="Arial Black" pitchFamily="34" charset="0"/>
                <a:cs typeface="(AH) Manal Black" pitchFamily="2" charset="-78"/>
              </a:rPr>
              <a:t>Dimensioning                            </a:t>
            </a:r>
            <a:endParaRPr lang="en-US" sz="3200" b="1" dirty="0" smtClean="0">
              <a:latin typeface="Arial Black" pitchFamily="34" charset="0"/>
              <a:cs typeface="(AH) Manal Black" pitchFamily="2" charset="-78"/>
            </a:endParaRPr>
          </a:p>
        </p:txBody>
      </p:sp>
      <p:pic>
        <p:nvPicPr>
          <p:cNvPr id="3074" name="Picture 2"/>
          <p:cNvPicPr>
            <a:picLocks noChangeAspect="1" noChangeArrowheads="1"/>
          </p:cNvPicPr>
          <p:nvPr/>
        </p:nvPicPr>
        <p:blipFill>
          <a:blip r:embed="rId2" cstate="print"/>
          <a:srcRect l="18782" r="72359" b="53150"/>
          <a:stretch>
            <a:fillRect/>
          </a:stretch>
        </p:blipFill>
        <p:spPr bwMode="auto">
          <a:xfrm>
            <a:off x="7092280" y="1124744"/>
            <a:ext cx="1800200" cy="3212976"/>
          </a:xfrm>
          <a:prstGeom prst="rect">
            <a:avLst/>
          </a:prstGeom>
          <a:noFill/>
          <a:ln w="9525">
            <a:noFill/>
            <a:miter lim="800000"/>
            <a:headEnd/>
            <a:tailEnd/>
          </a:ln>
        </p:spPr>
      </p:pic>
      <p:pic>
        <p:nvPicPr>
          <p:cNvPr id="8194" name="Picture 2"/>
          <p:cNvPicPr>
            <a:picLocks noChangeAspect="1" noChangeArrowheads="1"/>
          </p:cNvPicPr>
          <p:nvPr/>
        </p:nvPicPr>
        <p:blipFill>
          <a:blip r:embed="rId3" cstate="print"/>
          <a:srcRect/>
          <a:stretch>
            <a:fillRect/>
          </a:stretch>
        </p:blipFill>
        <p:spPr bwMode="auto">
          <a:xfrm>
            <a:off x="323528" y="1196752"/>
            <a:ext cx="1200150" cy="457200"/>
          </a:xfrm>
          <a:prstGeom prst="rect">
            <a:avLst/>
          </a:prstGeom>
          <a:noFill/>
          <a:ln w="9525">
            <a:noFill/>
            <a:miter lim="800000"/>
            <a:headEnd/>
            <a:tailEnd/>
          </a:ln>
        </p:spPr>
      </p:pic>
      <p:sp>
        <p:nvSpPr>
          <p:cNvPr id="13" name="Rectangle 12"/>
          <p:cNvSpPr/>
          <p:nvPr/>
        </p:nvSpPr>
        <p:spPr>
          <a:xfrm>
            <a:off x="1619672" y="1196752"/>
            <a:ext cx="5328592" cy="738664"/>
          </a:xfrm>
          <a:prstGeom prst="rect">
            <a:avLst/>
          </a:prstGeom>
        </p:spPr>
        <p:txBody>
          <a:bodyPr wrap="square">
            <a:spAutoFit/>
          </a:bodyPr>
          <a:lstStyle/>
          <a:p>
            <a:r>
              <a:rPr lang="en-US" sz="1400" b="1" dirty="0" smtClean="0"/>
              <a:t>Jogged [ DJO ]: </a:t>
            </a:r>
            <a:r>
              <a:rPr lang="en-US" sz="1400" dirty="0" smtClean="0"/>
              <a:t>It is used to create jogged dimensions. A jogged dimension is created when it is not possible to show the center of an arc or circle. </a:t>
            </a:r>
            <a:endParaRPr lang="ar-IQ" sz="1400" dirty="0"/>
          </a:p>
        </p:txBody>
      </p:sp>
      <p:pic>
        <p:nvPicPr>
          <p:cNvPr id="8195" name="Picture 3"/>
          <p:cNvPicPr>
            <a:picLocks noChangeAspect="1" noChangeArrowheads="1"/>
          </p:cNvPicPr>
          <p:nvPr/>
        </p:nvPicPr>
        <p:blipFill>
          <a:blip r:embed="rId4" cstate="print"/>
          <a:srcRect/>
          <a:stretch>
            <a:fillRect/>
          </a:stretch>
        </p:blipFill>
        <p:spPr bwMode="auto">
          <a:xfrm>
            <a:off x="5081199" y="1916833"/>
            <a:ext cx="1867065" cy="936104"/>
          </a:xfrm>
          <a:prstGeom prst="rect">
            <a:avLst/>
          </a:prstGeom>
          <a:noFill/>
          <a:ln w="9525">
            <a:noFill/>
            <a:miter lim="800000"/>
            <a:headEnd/>
            <a:tailEnd/>
          </a:ln>
        </p:spPr>
      </p:pic>
      <p:sp>
        <p:nvSpPr>
          <p:cNvPr id="16" name="Rectangle 15"/>
          <p:cNvSpPr/>
          <p:nvPr/>
        </p:nvSpPr>
        <p:spPr>
          <a:xfrm>
            <a:off x="197768" y="1700808"/>
            <a:ext cx="6174432" cy="1169551"/>
          </a:xfrm>
          <a:prstGeom prst="rect">
            <a:avLst/>
          </a:prstGeom>
        </p:spPr>
        <p:txBody>
          <a:bodyPr wrap="square">
            <a:spAutoFit/>
          </a:bodyPr>
          <a:lstStyle/>
          <a:p>
            <a:endParaRPr lang="ar-IQ" sz="1400" dirty="0" smtClean="0"/>
          </a:p>
          <a:p>
            <a:r>
              <a:rPr lang="en-US" sz="1400" dirty="0" smtClean="0"/>
              <a:t>• Click Annotate &gt; Dimensions &gt; Dimension &gt; Jogged on the ribbon. </a:t>
            </a:r>
          </a:p>
          <a:p>
            <a:r>
              <a:rPr lang="en-US" sz="1400" dirty="0" smtClean="0"/>
              <a:t>• Select an arc or circle. </a:t>
            </a:r>
          </a:p>
          <a:p>
            <a:r>
              <a:rPr lang="en-US" sz="1400" dirty="0" smtClean="0"/>
              <a:t>• Select a new center point of the circle or arc. </a:t>
            </a:r>
          </a:p>
          <a:p>
            <a:r>
              <a:rPr lang="en-US" sz="1400" dirty="0" smtClean="0"/>
              <a:t>• Locate the dimension and the jog location. </a:t>
            </a:r>
          </a:p>
        </p:txBody>
      </p:sp>
      <p:pic>
        <p:nvPicPr>
          <p:cNvPr id="8196" name="Picture 4"/>
          <p:cNvPicPr>
            <a:picLocks noChangeAspect="1" noChangeArrowheads="1"/>
          </p:cNvPicPr>
          <p:nvPr/>
        </p:nvPicPr>
        <p:blipFill>
          <a:blip r:embed="rId5" cstate="print"/>
          <a:srcRect/>
          <a:stretch>
            <a:fillRect/>
          </a:stretch>
        </p:blipFill>
        <p:spPr bwMode="auto">
          <a:xfrm>
            <a:off x="3491880" y="4149080"/>
            <a:ext cx="3663017" cy="2160240"/>
          </a:xfrm>
          <a:prstGeom prst="rect">
            <a:avLst/>
          </a:prstGeom>
          <a:noFill/>
          <a:ln w="9525">
            <a:noFill/>
            <a:miter lim="800000"/>
            <a:headEnd/>
            <a:tailEnd/>
          </a:ln>
        </p:spPr>
      </p:pic>
      <p:pic>
        <p:nvPicPr>
          <p:cNvPr id="8197" name="Picture 5"/>
          <p:cNvPicPr>
            <a:picLocks noChangeAspect="1" noChangeArrowheads="1"/>
          </p:cNvPicPr>
          <p:nvPr/>
        </p:nvPicPr>
        <p:blipFill>
          <a:blip r:embed="rId6" cstate="print"/>
          <a:srcRect l="11694" t="86749" r="74840" b="9051"/>
          <a:stretch>
            <a:fillRect/>
          </a:stretch>
        </p:blipFill>
        <p:spPr bwMode="auto">
          <a:xfrm>
            <a:off x="323528" y="3140968"/>
            <a:ext cx="2736304" cy="288032"/>
          </a:xfrm>
          <a:prstGeom prst="rect">
            <a:avLst/>
          </a:prstGeom>
          <a:noFill/>
          <a:ln w="9525">
            <a:noFill/>
            <a:miter lim="800000"/>
            <a:headEnd/>
            <a:tailEnd/>
          </a:ln>
        </p:spPr>
      </p:pic>
      <p:pic>
        <p:nvPicPr>
          <p:cNvPr id="8198" name="Picture 6"/>
          <p:cNvPicPr>
            <a:picLocks noChangeAspect="1" noChangeArrowheads="1"/>
          </p:cNvPicPr>
          <p:nvPr/>
        </p:nvPicPr>
        <p:blipFill>
          <a:blip r:embed="rId7" cstate="print"/>
          <a:srcRect l="12049" t="86749" r="71650" b="9051"/>
          <a:stretch>
            <a:fillRect/>
          </a:stretch>
        </p:blipFill>
        <p:spPr bwMode="auto">
          <a:xfrm>
            <a:off x="323528" y="3573016"/>
            <a:ext cx="3312368" cy="288032"/>
          </a:xfrm>
          <a:prstGeom prst="rect">
            <a:avLst/>
          </a:prstGeom>
          <a:noFill/>
          <a:ln w="9525">
            <a:noFill/>
            <a:miter lim="800000"/>
            <a:headEnd/>
            <a:tailEnd/>
          </a:ln>
        </p:spPr>
      </p:pic>
      <p:pic>
        <p:nvPicPr>
          <p:cNvPr id="8199" name="Picture 7"/>
          <p:cNvPicPr>
            <a:picLocks noChangeAspect="1" noChangeArrowheads="1"/>
          </p:cNvPicPr>
          <p:nvPr/>
        </p:nvPicPr>
        <p:blipFill>
          <a:blip r:embed="rId8" cstate="print"/>
          <a:srcRect l="11694" t="86749" r="66335" b="9051"/>
          <a:stretch>
            <a:fillRect/>
          </a:stretch>
        </p:blipFill>
        <p:spPr bwMode="auto">
          <a:xfrm>
            <a:off x="323528" y="4005064"/>
            <a:ext cx="4464496" cy="288032"/>
          </a:xfrm>
          <a:prstGeom prst="rect">
            <a:avLst/>
          </a:prstGeom>
          <a:noFill/>
          <a:ln w="9525">
            <a:noFill/>
            <a:miter lim="800000"/>
            <a:headEnd/>
            <a:tailEnd/>
          </a:ln>
        </p:spPr>
      </p:pic>
      <p:pic>
        <p:nvPicPr>
          <p:cNvPr id="8200" name="Picture 8"/>
          <p:cNvPicPr>
            <a:picLocks noChangeAspect="1" noChangeArrowheads="1"/>
          </p:cNvPicPr>
          <p:nvPr/>
        </p:nvPicPr>
        <p:blipFill>
          <a:blip r:embed="rId9" cstate="print"/>
          <a:srcRect l="11694" t="86749" r="75549" b="9051"/>
          <a:stretch>
            <a:fillRect/>
          </a:stretch>
        </p:blipFill>
        <p:spPr bwMode="auto">
          <a:xfrm>
            <a:off x="251520" y="4437112"/>
            <a:ext cx="2592288" cy="288032"/>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14282" y="428605"/>
            <a:ext cx="8643998"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r" rtl="1"/>
            <a:r>
              <a:rPr lang="ar-IQ" sz="3200" dirty="0" smtClean="0">
                <a:latin typeface="Arial Black" pitchFamily="34" charset="0"/>
                <a:cs typeface="(AH) Manal Black" pitchFamily="2" charset="-78"/>
              </a:rPr>
              <a:t>إضافة الابعاد </a:t>
            </a:r>
            <a:r>
              <a:rPr lang="en-US" sz="3200" dirty="0" smtClean="0">
                <a:latin typeface="Arial Black" pitchFamily="34" charset="0"/>
                <a:cs typeface="(AH) Manal Black" pitchFamily="2" charset="-78"/>
              </a:rPr>
              <a:t>Dimensioning                            </a:t>
            </a:r>
            <a:endParaRPr lang="en-US" sz="3200" b="1" dirty="0" smtClean="0">
              <a:latin typeface="Arial Black" pitchFamily="34" charset="0"/>
              <a:cs typeface="(AH) Manal Black" pitchFamily="2" charset="-78"/>
            </a:endParaRPr>
          </a:p>
        </p:txBody>
      </p:sp>
      <p:pic>
        <p:nvPicPr>
          <p:cNvPr id="3074" name="Picture 2"/>
          <p:cNvPicPr>
            <a:picLocks noChangeAspect="1" noChangeArrowheads="1"/>
          </p:cNvPicPr>
          <p:nvPr/>
        </p:nvPicPr>
        <p:blipFill>
          <a:blip r:embed="rId2" cstate="print"/>
          <a:srcRect l="18782" r="72359" b="53150"/>
          <a:stretch>
            <a:fillRect/>
          </a:stretch>
        </p:blipFill>
        <p:spPr bwMode="auto">
          <a:xfrm>
            <a:off x="7092280" y="1124744"/>
            <a:ext cx="1800200" cy="3212976"/>
          </a:xfrm>
          <a:prstGeom prst="rect">
            <a:avLst/>
          </a:prstGeom>
          <a:noFill/>
          <a:ln w="9525">
            <a:noFill/>
            <a:miter lim="800000"/>
            <a:headEnd/>
            <a:tailEnd/>
          </a:ln>
        </p:spPr>
      </p:pic>
      <p:pic>
        <p:nvPicPr>
          <p:cNvPr id="9218" name="Picture 2"/>
          <p:cNvPicPr>
            <a:picLocks noChangeAspect="1" noChangeArrowheads="1"/>
          </p:cNvPicPr>
          <p:nvPr/>
        </p:nvPicPr>
        <p:blipFill>
          <a:blip r:embed="rId3" cstate="print"/>
          <a:srcRect/>
          <a:stretch>
            <a:fillRect/>
          </a:stretch>
        </p:blipFill>
        <p:spPr bwMode="auto">
          <a:xfrm>
            <a:off x="251520" y="1340768"/>
            <a:ext cx="1200150" cy="457200"/>
          </a:xfrm>
          <a:prstGeom prst="rect">
            <a:avLst/>
          </a:prstGeom>
          <a:noFill/>
          <a:ln w="9525">
            <a:noFill/>
            <a:miter lim="800000"/>
            <a:headEnd/>
            <a:tailEnd/>
          </a:ln>
        </p:spPr>
      </p:pic>
      <p:sp>
        <p:nvSpPr>
          <p:cNvPr id="14" name="Rectangle 13"/>
          <p:cNvSpPr/>
          <p:nvPr/>
        </p:nvSpPr>
        <p:spPr>
          <a:xfrm>
            <a:off x="1547664" y="1340768"/>
            <a:ext cx="5256584" cy="523220"/>
          </a:xfrm>
          <a:prstGeom prst="rect">
            <a:avLst/>
          </a:prstGeom>
        </p:spPr>
        <p:txBody>
          <a:bodyPr wrap="square">
            <a:spAutoFit/>
          </a:bodyPr>
          <a:lstStyle/>
          <a:p>
            <a:r>
              <a:rPr lang="en-US" sz="1400" b="1" dirty="0" smtClean="0"/>
              <a:t>Ordinate [ DOR ] : </a:t>
            </a:r>
            <a:r>
              <a:rPr lang="en-US" sz="1400" dirty="0" smtClean="0"/>
              <a:t>It is used to create ordinate dimensions based on the current position of the User Coordinate System (UCS). </a:t>
            </a:r>
            <a:endParaRPr lang="ar-IQ" sz="1400" dirty="0"/>
          </a:p>
        </p:txBody>
      </p:sp>
      <p:pic>
        <p:nvPicPr>
          <p:cNvPr id="9219" name="Picture 3"/>
          <p:cNvPicPr>
            <a:picLocks noChangeAspect="1" noChangeArrowheads="1"/>
          </p:cNvPicPr>
          <p:nvPr/>
        </p:nvPicPr>
        <p:blipFill>
          <a:blip r:embed="rId4" cstate="print"/>
          <a:srcRect/>
          <a:stretch>
            <a:fillRect/>
          </a:stretch>
        </p:blipFill>
        <p:spPr bwMode="auto">
          <a:xfrm>
            <a:off x="2662230" y="3212976"/>
            <a:ext cx="4208346" cy="2088232"/>
          </a:xfrm>
          <a:prstGeom prst="rect">
            <a:avLst/>
          </a:prstGeom>
          <a:noFill/>
          <a:ln w="9525">
            <a:noFill/>
            <a:miter lim="800000"/>
            <a:headEnd/>
            <a:tailEnd/>
          </a:ln>
        </p:spPr>
      </p:pic>
      <p:sp>
        <p:nvSpPr>
          <p:cNvPr id="17" name="Rectangle 16"/>
          <p:cNvSpPr/>
          <p:nvPr/>
        </p:nvSpPr>
        <p:spPr>
          <a:xfrm>
            <a:off x="251520" y="1916832"/>
            <a:ext cx="6696744" cy="1169551"/>
          </a:xfrm>
          <a:prstGeom prst="rect">
            <a:avLst/>
          </a:prstGeom>
        </p:spPr>
        <p:txBody>
          <a:bodyPr wrap="square">
            <a:spAutoFit/>
          </a:bodyPr>
          <a:lstStyle/>
          <a:p>
            <a:endParaRPr lang="ar-IQ" sz="1400" dirty="0" smtClean="0"/>
          </a:p>
          <a:p>
            <a:r>
              <a:rPr lang="en-US" sz="1400" dirty="0" smtClean="0"/>
              <a:t>Click Annotate &gt; Dimensions &gt; Dimension &gt; Ordinate on the ribbon. </a:t>
            </a:r>
          </a:p>
          <a:p>
            <a:r>
              <a:rPr lang="en-US" sz="1400" dirty="0" smtClean="0"/>
              <a:t>• Select the point of the object. </a:t>
            </a:r>
          </a:p>
          <a:p>
            <a:r>
              <a:rPr lang="en-US" sz="1400" dirty="0" smtClean="0"/>
              <a:t>• Move the cursor in the vertical direction and click to place the X-Coordinate value. </a:t>
            </a:r>
          </a:p>
          <a:p>
            <a:r>
              <a:rPr lang="en-US" sz="1400" dirty="0" smtClean="0"/>
              <a:t>• Move the cursor in the horizontal direction and click to place the Y-Coordinate value.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14282" y="428605"/>
            <a:ext cx="8643998"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r" rtl="1"/>
            <a:r>
              <a:rPr lang="ar-IQ" sz="3200" dirty="0" smtClean="0">
                <a:latin typeface="Arial Black" pitchFamily="34" charset="0"/>
                <a:cs typeface="(AH) Manal Black" pitchFamily="2" charset="-78"/>
              </a:rPr>
              <a:t>إضافة الابعاد </a:t>
            </a:r>
            <a:r>
              <a:rPr lang="en-US" sz="3200" dirty="0" smtClean="0">
                <a:latin typeface="Arial Black" pitchFamily="34" charset="0"/>
                <a:cs typeface="(AH) Manal Black" pitchFamily="2" charset="-78"/>
              </a:rPr>
              <a:t>Dimensioning                            </a:t>
            </a:r>
            <a:endParaRPr lang="en-US" sz="3200" b="1" dirty="0" smtClean="0">
              <a:latin typeface="Arial Black" pitchFamily="34" charset="0"/>
              <a:cs typeface="(AH) Manal Black" pitchFamily="2" charset="-78"/>
            </a:endParaRPr>
          </a:p>
        </p:txBody>
      </p:sp>
      <p:pic>
        <p:nvPicPr>
          <p:cNvPr id="10242" name="Picture 2"/>
          <p:cNvPicPr>
            <a:picLocks noChangeAspect="1" noChangeArrowheads="1"/>
          </p:cNvPicPr>
          <p:nvPr/>
        </p:nvPicPr>
        <p:blipFill>
          <a:blip r:embed="rId2" cstate="print"/>
          <a:srcRect/>
          <a:stretch>
            <a:fillRect/>
          </a:stretch>
        </p:blipFill>
        <p:spPr bwMode="auto">
          <a:xfrm>
            <a:off x="323528" y="1268760"/>
            <a:ext cx="914400" cy="257175"/>
          </a:xfrm>
          <a:prstGeom prst="rect">
            <a:avLst/>
          </a:prstGeom>
          <a:noFill/>
          <a:ln w="9525">
            <a:noFill/>
            <a:miter lim="800000"/>
            <a:headEnd/>
            <a:tailEnd/>
          </a:ln>
        </p:spPr>
      </p:pic>
      <p:sp>
        <p:nvSpPr>
          <p:cNvPr id="9" name="Rectangle 8"/>
          <p:cNvSpPr/>
          <p:nvPr/>
        </p:nvSpPr>
        <p:spPr>
          <a:xfrm>
            <a:off x="1331640" y="1268760"/>
            <a:ext cx="3456384" cy="738664"/>
          </a:xfrm>
          <a:prstGeom prst="rect">
            <a:avLst/>
          </a:prstGeom>
        </p:spPr>
        <p:txBody>
          <a:bodyPr wrap="square">
            <a:spAutoFit/>
          </a:bodyPr>
          <a:lstStyle/>
          <a:p>
            <a:r>
              <a:rPr lang="en-US" sz="1400" b="1" dirty="0" smtClean="0"/>
              <a:t>Continue [ DCO ] : </a:t>
            </a:r>
            <a:r>
              <a:rPr lang="en-US" sz="1400" dirty="0" smtClean="0"/>
              <a:t>It is used to create a linear dimension from the second extension line of the previous dimension. </a:t>
            </a:r>
          </a:p>
        </p:txBody>
      </p:sp>
      <p:sp>
        <p:nvSpPr>
          <p:cNvPr id="10" name="Rectangle 9"/>
          <p:cNvSpPr/>
          <p:nvPr/>
        </p:nvSpPr>
        <p:spPr>
          <a:xfrm>
            <a:off x="251520" y="2276872"/>
            <a:ext cx="5832648" cy="1815882"/>
          </a:xfrm>
          <a:prstGeom prst="rect">
            <a:avLst/>
          </a:prstGeom>
        </p:spPr>
        <p:txBody>
          <a:bodyPr wrap="square">
            <a:spAutoFit/>
          </a:bodyPr>
          <a:lstStyle/>
          <a:p>
            <a:r>
              <a:rPr lang="en-US" sz="1400" dirty="0" smtClean="0"/>
              <a:t>• Create a linear dimension by selecting the first and second points.</a:t>
            </a:r>
          </a:p>
          <a:p>
            <a:endParaRPr lang="ar-IQ" sz="1400" dirty="0" smtClean="0"/>
          </a:p>
          <a:p>
            <a:r>
              <a:rPr lang="en-US" sz="1400" dirty="0" smtClean="0"/>
              <a:t>• Click Annotate &gt; Dimensions &gt; Continue on the ribbon; a chain dimension is attached to the cursor. </a:t>
            </a:r>
          </a:p>
          <a:p>
            <a:endParaRPr lang="ar-IQ" sz="1400" dirty="0" smtClean="0"/>
          </a:p>
          <a:p>
            <a:r>
              <a:rPr lang="en-US" sz="1400" dirty="0" smtClean="0"/>
              <a:t>• Select the third and fourth point of the chain dimension. </a:t>
            </a:r>
          </a:p>
          <a:p>
            <a:r>
              <a:rPr lang="en-US" sz="1400" dirty="0" smtClean="0"/>
              <a:t>• Place the chain dimension. Next, right-click and select Enter. </a:t>
            </a:r>
          </a:p>
          <a:p>
            <a:r>
              <a:rPr lang="en-US" sz="1400" dirty="0" smtClean="0"/>
              <a:t> </a:t>
            </a:r>
          </a:p>
        </p:txBody>
      </p:sp>
      <p:pic>
        <p:nvPicPr>
          <p:cNvPr id="10243" name="Picture 3"/>
          <p:cNvPicPr>
            <a:picLocks noChangeAspect="1" noChangeArrowheads="1"/>
          </p:cNvPicPr>
          <p:nvPr/>
        </p:nvPicPr>
        <p:blipFill>
          <a:blip r:embed="rId3" cstate="print"/>
          <a:srcRect/>
          <a:stretch>
            <a:fillRect/>
          </a:stretch>
        </p:blipFill>
        <p:spPr bwMode="auto">
          <a:xfrm>
            <a:off x="6444208" y="4077072"/>
            <a:ext cx="2542034" cy="1956104"/>
          </a:xfrm>
          <a:prstGeom prst="rect">
            <a:avLst/>
          </a:prstGeom>
          <a:noFill/>
          <a:ln w="9525">
            <a:noFill/>
            <a:miter lim="800000"/>
            <a:headEnd/>
            <a:tailEnd/>
          </a:ln>
        </p:spPr>
      </p:pic>
      <p:pic>
        <p:nvPicPr>
          <p:cNvPr id="10244" name="Picture 4"/>
          <p:cNvPicPr>
            <a:picLocks noChangeAspect="1" noChangeArrowheads="1"/>
          </p:cNvPicPr>
          <p:nvPr/>
        </p:nvPicPr>
        <p:blipFill>
          <a:blip r:embed="rId4" cstate="print"/>
          <a:srcRect l="5316" t="2100" r="74840" b="83200"/>
          <a:stretch>
            <a:fillRect/>
          </a:stretch>
        </p:blipFill>
        <p:spPr bwMode="auto">
          <a:xfrm>
            <a:off x="4932040" y="1196752"/>
            <a:ext cx="4032448" cy="1008112"/>
          </a:xfrm>
          <a:prstGeom prst="rect">
            <a:avLst/>
          </a:prstGeom>
          <a:noFill/>
          <a:ln w="9525">
            <a:noFill/>
            <a:miter lim="800000"/>
            <a:headEnd/>
            <a:tailEnd/>
          </a:ln>
        </p:spPr>
      </p:pic>
      <p:pic>
        <p:nvPicPr>
          <p:cNvPr id="10245" name="Picture 5"/>
          <p:cNvPicPr>
            <a:picLocks noChangeAspect="1" noChangeArrowheads="1"/>
          </p:cNvPicPr>
          <p:nvPr/>
        </p:nvPicPr>
        <p:blipFill>
          <a:blip r:embed="rId5" cstate="print"/>
          <a:srcRect/>
          <a:stretch>
            <a:fillRect/>
          </a:stretch>
        </p:blipFill>
        <p:spPr bwMode="auto">
          <a:xfrm>
            <a:off x="3537372" y="4077072"/>
            <a:ext cx="2618804" cy="1937451"/>
          </a:xfrm>
          <a:prstGeom prst="rect">
            <a:avLst/>
          </a:prstGeom>
          <a:noFill/>
          <a:ln w="9525">
            <a:noFill/>
            <a:miter lim="800000"/>
            <a:headEnd/>
            <a:tailEnd/>
          </a:ln>
        </p:spPr>
      </p:pic>
      <p:pic>
        <p:nvPicPr>
          <p:cNvPr id="10246" name="Picture 6"/>
          <p:cNvPicPr>
            <a:picLocks noChangeAspect="1" noChangeArrowheads="1"/>
          </p:cNvPicPr>
          <p:nvPr/>
        </p:nvPicPr>
        <p:blipFill>
          <a:blip r:embed="rId6" cstate="print"/>
          <a:srcRect/>
          <a:stretch>
            <a:fillRect/>
          </a:stretch>
        </p:blipFill>
        <p:spPr bwMode="auto">
          <a:xfrm>
            <a:off x="251520" y="4077072"/>
            <a:ext cx="2729086" cy="1977724"/>
          </a:xfrm>
          <a:prstGeom prst="rect">
            <a:avLst/>
          </a:prstGeom>
          <a:noFill/>
          <a:ln w="9525">
            <a:noFill/>
            <a:miter lim="800000"/>
            <a:headEnd/>
            <a:tailEnd/>
          </a:ln>
        </p:spPr>
      </p:pic>
      <p:sp>
        <p:nvSpPr>
          <p:cNvPr id="15" name="Left Arrow 14"/>
          <p:cNvSpPr/>
          <p:nvPr/>
        </p:nvSpPr>
        <p:spPr>
          <a:xfrm>
            <a:off x="6372200" y="4437112"/>
            <a:ext cx="1080120" cy="144016"/>
          </a:xfrm>
          <a:prstGeom prst="leftArrow">
            <a:avLst>
              <a:gd name="adj1" fmla="val 50000"/>
              <a:gd name="adj2" fmla="val 154028"/>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ar-IQ"/>
          </a:p>
        </p:txBody>
      </p:sp>
      <p:sp>
        <p:nvSpPr>
          <p:cNvPr id="16" name="Left Arrow 15"/>
          <p:cNvSpPr/>
          <p:nvPr/>
        </p:nvSpPr>
        <p:spPr>
          <a:xfrm>
            <a:off x="2843808" y="4437112"/>
            <a:ext cx="1080120" cy="144016"/>
          </a:xfrm>
          <a:prstGeom prst="leftArrow">
            <a:avLst>
              <a:gd name="adj1" fmla="val 50000"/>
              <a:gd name="adj2" fmla="val 154028"/>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ar-IQ"/>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3"/>
          <p:cNvPicPr>
            <a:picLocks noChangeAspect="1" noChangeArrowheads="1"/>
          </p:cNvPicPr>
          <p:nvPr/>
        </p:nvPicPr>
        <p:blipFill>
          <a:blip r:embed="rId2" cstate="print"/>
          <a:srcRect/>
          <a:stretch>
            <a:fillRect/>
          </a:stretch>
        </p:blipFill>
        <p:spPr bwMode="auto">
          <a:xfrm>
            <a:off x="6588224" y="4293096"/>
            <a:ext cx="2393617" cy="1940620"/>
          </a:xfrm>
          <a:prstGeom prst="rect">
            <a:avLst/>
          </a:prstGeom>
          <a:noFill/>
          <a:ln w="9525">
            <a:noFill/>
            <a:miter lim="800000"/>
            <a:headEnd/>
            <a:tailEnd/>
          </a:ln>
        </p:spPr>
      </p:pic>
      <p:pic>
        <p:nvPicPr>
          <p:cNvPr id="11268" name="Picture 4"/>
          <p:cNvPicPr>
            <a:picLocks noChangeAspect="1" noChangeArrowheads="1"/>
          </p:cNvPicPr>
          <p:nvPr/>
        </p:nvPicPr>
        <p:blipFill>
          <a:blip r:embed="rId3" cstate="print"/>
          <a:srcRect/>
          <a:stretch>
            <a:fillRect/>
          </a:stretch>
        </p:blipFill>
        <p:spPr bwMode="auto">
          <a:xfrm>
            <a:off x="3491880" y="4093754"/>
            <a:ext cx="2736304" cy="2155017"/>
          </a:xfrm>
          <a:prstGeom prst="rect">
            <a:avLst/>
          </a:prstGeom>
          <a:noFill/>
          <a:ln w="9525">
            <a:noFill/>
            <a:miter lim="800000"/>
            <a:headEnd/>
            <a:tailEnd/>
          </a:ln>
        </p:spPr>
      </p:pic>
      <p:sp>
        <p:nvSpPr>
          <p:cNvPr id="7" name="TextBox 6"/>
          <p:cNvSpPr txBox="1"/>
          <p:nvPr/>
        </p:nvSpPr>
        <p:spPr>
          <a:xfrm>
            <a:off x="214282" y="428605"/>
            <a:ext cx="8643998"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r" rtl="1"/>
            <a:r>
              <a:rPr lang="ar-IQ" sz="3200" dirty="0" smtClean="0">
                <a:latin typeface="Arial Black" pitchFamily="34" charset="0"/>
                <a:cs typeface="(AH) Manal Black" pitchFamily="2" charset="-78"/>
              </a:rPr>
              <a:t>إضافة الابعاد </a:t>
            </a:r>
            <a:r>
              <a:rPr lang="en-US" sz="3200" dirty="0" smtClean="0">
                <a:latin typeface="Arial Black" pitchFamily="34" charset="0"/>
                <a:cs typeface="(AH) Manal Black" pitchFamily="2" charset="-78"/>
              </a:rPr>
              <a:t>Dimensioning                            </a:t>
            </a:r>
            <a:endParaRPr lang="en-US" sz="3200" b="1" dirty="0" smtClean="0">
              <a:latin typeface="Arial Black" pitchFamily="34" charset="0"/>
              <a:cs typeface="(AH) Manal Black" pitchFamily="2" charset="-78"/>
            </a:endParaRPr>
          </a:p>
        </p:txBody>
      </p:sp>
      <p:sp>
        <p:nvSpPr>
          <p:cNvPr id="15" name="Left Arrow 14"/>
          <p:cNvSpPr/>
          <p:nvPr/>
        </p:nvSpPr>
        <p:spPr>
          <a:xfrm>
            <a:off x="6372200" y="4437112"/>
            <a:ext cx="1080120" cy="144016"/>
          </a:xfrm>
          <a:prstGeom prst="leftArrow">
            <a:avLst>
              <a:gd name="adj1" fmla="val 50000"/>
              <a:gd name="adj2" fmla="val 154028"/>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ar-IQ"/>
          </a:p>
        </p:txBody>
      </p:sp>
      <p:sp>
        <p:nvSpPr>
          <p:cNvPr id="16" name="Left Arrow 15"/>
          <p:cNvSpPr/>
          <p:nvPr/>
        </p:nvSpPr>
        <p:spPr>
          <a:xfrm>
            <a:off x="2843808" y="4437112"/>
            <a:ext cx="1080120" cy="144016"/>
          </a:xfrm>
          <a:prstGeom prst="leftArrow">
            <a:avLst>
              <a:gd name="adj1" fmla="val 50000"/>
              <a:gd name="adj2" fmla="val 154028"/>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ar-IQ"/>
          </a:p>
        </p:txBody>
      </p:sp>
      <p:pic>
        <p:nvPicPr>
          <p:cNvPr id="11266" name="Picture 2"/>
          <p:cNvPicPr>
            <a:picLocks noChangeAspect="1" noChangeArrowheads="1"/>
          </p:cNvPicPr>
          <p:nvPr/>
        </p:nvPicPr>
        <p:blipFill>
          <a:blip r:embed="rId4" cstate="print"/>
          <a:srcRect/>
          <a:stretch>
            <a:fillRect/>
          </a:stretch>
        </p:blipFill>
        <p:spPr bwMode="auto">
          <a:xfrm>
            <a:off x="251520" y="1196752"/>
            <a:ext cx="1085850" cy="457200"/>
          </a:xfrm>
          <a:prstGeom prst="rect">
            <a:avLst/>
          </a:prstGeom>
          <a:noFill/>
          <a:ln w="9525">
            <a:noFill/>
            <a:miter lim="800000"/>
            <a:headEnd/>
            <a:tailEnd/>
          </a:ln>
        </p:spPr>
      </p:pic>
      <p:sp>
        <p:nvSpPr>
          <p:cNvPr id="13" name="Rectangle 12"/>
          <p:cNvSpPr/>
          <p:nvPr/>
        </p:nvSpPr>
        <p:spPr>
          <a:xfrm>
            <a:off x="1475656" y="1196752"/>
            <a:ext cx="4572000" cy="523220"/>
          </a:xfrm>
          <a:prstGeom prst="rect">
            <a:avLst/>
          </a:prstGeom>
        </p:spPr>
        <p:txBody>
          <a:bodyPr>
            <a:spAutoFit/>
          </a:bodyPr>
          <a:lstStyle/>
          <a:p>
            <a:r>
              <a:rPr lang="en-US" sz="1400" b="1" dirty="0" smtClean="0"/>
              <a:t>Baseline [ DBA ] : </a:t>
            </a:r>
            <a:r>
              <a:rPr lang="en-US" sz="1400" dirty="0" smtClean="0"/>
              <a:t>It is used to create dimensions by using the previously created dimension. </a:t>
            </a:r>
            <a:endParaRPr lang="ar-IQ" sz="1400" dirty="0"/>
          </a:p>
        </p:txBody>
      </p:sp>
      <p:sp>
        <p:nvSpPr>
          <p:cNvPr id="14" name="Rectangle 13"/>
          <p:cNvSpPr/>
          <p:nvPr/>
        </p:nvSpPr>
        <p:spPr>
          <a:xfrm>
            <a:off x="251520" y="1916832"/>
            <a:ext cx="5904656" cy="1384995"/>
          </a:xfrm>
          <a:prstGeom prst="rect">
            <a:avLst/>
          </a:prstGeom>
        </p:spPr>
        <p:txBody>
          <a:bodyPr wrap="square">
            <a:spAutoFit/>
          </a:bodyPr>
          <a:lstStyle/>
          <a:p>
            <a:endParaRPr lang="ar-IQ" sz="1400" dirty="0" smtClean="0"/>
          </a:p>
          <a:p>
            <a:r>
              <a:rPr lang="en-US" sz="1400" dirty="0" smtClean="0"/>
              <a:t>• Create a linear dimension, as shown. </a:t>
            </a:r>
          </a:p>
          <a:p>
            <a:r>
              <a:rPr lang="en-US" sz="1400" dirty="0" smtClean="0"/>
              <a:t>• Click Annotate &gt; Dimensions &gt; Continue &gt; Baseline on the ribbon. </a:t>
            </a:r>
          </a:p>
          <a:p>
            <a:r>
              <a:rPr lang="en-US" sz="1400" dirty="0" smtClean="0"/>
              <a:t>• Select the base dimension, if it is not already selected. </a:t>
            </a:r>
          </a:p>
          <a:p>
            <a:r>
              <a:rPr lang="en-US" sz="1400" dirty="0" smtClean="0"/>
              <a:t>• Select the other two points for the baseline dimension. </a:t>
            </a:r>
          </a:p>
          <a:p>
            <a:r>
              <a:rPr lang="en-US" sz="1400" dirty="0" smtClean="0"/>
              <a:t>• Next, right-click and select Enter. </a:t>
            </a:r>
          </a:p>
        </p:txBody>
      </p:sp>
      <p:pic>
        <p:nvPicPr>
          <p:cNvPr id="11269" name="Picture 5"/>
          <p:cNvPicPr>
            <a:picLocks noChangeAspect="1" noChangeArrowheads="1"/>
          </p:cNvPicPr>
          <p:nvPr/>
        </p:nvPicPr>
        <p:blipFill>
          <a:blip r:embed="rId5" cstate="print"/>
          <a:srcRect/>
          <a:stretch>
            <a:fillRect/>
          </a:stretch>
        </p:blipFill>
        <p:spPr bwMode="auto">
          <a:xfrm>
            <a:off x="395536" y="3754384"/>
            <a:ext cx="2376264" cy="2493901"/>
          </a:xfrm>
          <a:prstGeom prst="rect">
            <a:avLst/>
          </a:prstGeom>
          <a:noFill/>
          <a:ln w="9525">
            <a:noFill/>
            <a:miter lim="800000"/>
            <a:headEnd/>
            <a:tailEnd/>
          </a:ln>
        </p:spPr>
      </p:pic>
      <p:pic>
        <p:nvPicPr>
          <p:cNvPr id="11270" name="Picture 6"/>
          <p:cNvPicPr>
            <a:picLocks noChangeAspect="1" noChangeArrowheads="1"/>
          </p:cNvPicPr>
          <p:nvPr/>
        </p:nvPicPr>
        <p:blipFill>
          <a:blip r:embed="rId6" cstate="print"/>
          <a:srcRect l="11694" t="4607" r="74840" b="75851"/>
          <a:stretch>
            <a:fillRect/>
          </a:stretch>
        </p:blipFill>
        <p:spPr bwMode="auto">
          <a:xfrm>
            <a:off x="5533058" y="1556792"/>
            <a:ext cx="3381337" cy="1656184"/>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14282" y="428605"/>
            <a:ext cx="8643998"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r" rtl="1"/>
            <a:r>
              <a:rPr lang="ar-IQ" sz="3200" dirty="0" smtClean="0">
                <a:latin typeface="Arial Black" pitchFamily="34" charset="0"/>
                <a:cs typeface="(AH) Manal Black" pitchFamily="2" charset="-78"/>
              </a:rPr>
              <a:t>إضافة الابعاد </a:t>
            </a:r>
            <a:r>
              <a:rPr lang="en-US" sz="3200" smtClean="0">
                <a:latin typeface="Arial Black" pitchFamily="34" charset="0"/>
                <a:cs typeface="(AH) Manal Black" pitchFamily="2" charset="-78"/>
              </a:rPr>
              <a:t>Dimensioning                            </a:t>
            </a:r>
            <a:endParaRPr lang="en-US" sz="3200" b="1" dirty="0" smtClean="0">
              <a:latin typeface="Arial Black" pitchFamily="34" charset="0"/>
              <a:cs typeface="(AH) Manal Black" pitchFamily="2" charset="-78"/>
            </a:endParaRPr>
          </a:p>
        </p:txBody>
      </p:sp>
      <p:pic>
        <p:nvPicPr>
          <p:cNvPr id="12290" name="Picture 2"/>
          <p:cNvPicPr>
            <a:picLocks noChangeAspect="1" noChangeArrowheads="1"/>
          </p:cNvPicPr>
          <p:nvPr/>
        </p:nvPicPr>
        <p:blipFill>
          <a:blip r:embed="rId2" cstate="print"/>
          <a:srcRect/>
          <a:stretch>
            <a:fillRect/>
          </a:stretch>
        </p:blipFill>
        <p:spPr bwMode="auto">
          <a:xfrm>
            <a:off x="395536" y="1340768"/>
            <a:ext cx="464052" cy="432048"/>
          </a:xfrm>
          <a:prstGeom prst="rect">
            <a:avLst/>
          </a:prstGeom>
          <a:noFill/>
          <a:ln w="9525">
            <a:noFill/>
            <a:miter lim="800000"/>
            <a:headEnd/>
            <a:tailEnd/>
          </a:ln>
        </p:spPr>
      </p:pic>
      <p:sp>
        <p:nvSpPr>
          <p:cNvPr id="17" name="Rectangle 16"/>
          <p:cNvSpPr/>
          <p:nvPr/>
        </p:nvSpPr>
        <p:spPr>
          <a:xfrm>
            <a:off x="971600" y="1340768"/>
            <a:ext cx="6552728" cy="307777"/>
          </a:xfrm>
          <a:prstGeom prst="rect">
            <a:avLst/>
          </a:prstGeom>
        </p:spPr>
        <p:txBody>
          <a:bodyPr wrap="square">
            <a:spAutoFit/>
          </a:bodyPr>
          <a:lstStyle/>
          <a:p>
            <a:r>
              <a:rPr lang="en-US" sz="1400" b="1" dirty="0" smtClean="0"/>
              <a:t>Dimension, </a:t>
            </a:r>
            <a:r>
              <a:rPr lang="en-US" sz="1400" b="1" dirty="0" err="1" smtClean="0"/>
              <a:t>Dimjogline</a:t>
            </a:r>
            <a:r>
              <a:rPr lang="en-US" sz="1400" b="1" dirty="0" smtClean="0"/>
              <a:t> [ DJL ]</a:t>
            </a:r>
            <a:r>
              <a:rPr lang="en-US" sz="1400" dirty="0" smtClean="0"/>
              <a:t>:It is used to create a jogged linear dimension. </a:t>
            </a:r>
            <a:endParaRPr lang="ar-IQ" sz="1400" dirty="0"/>
          </a:p>
        </p:txBody>
      </p:sp>
      <p:sp>
        <p:nvSpPr>
          <p:cNvPr id="18" name="Rectangle 17"/>
          <p:cNvSpPr/>
          <p:nvPr/>
        </p:nvSpPr>
        <p:spPr>
          <a:xfrm>
            <a:off x="395536" y="1988840"/>
            <a:ext cx="5472608" cy="954107"/>
          </a:xfrm>
          <a:prstGeom prst="rect">
            <a:avLst/>
          </a:prstGeom>
        </p:spPr>
        <p:txBody>
          <a:bodyPr wrap="square">
            <a:spAutoFit/>
          </a:bodyPr>
          <a:lstStyle/>
          <a:p>
            <a:endParaRPr lang="ar-IQ" sz="1400" dirty="0" smtClean="0"/>
          </a:p>
          <a:p>
            <a:r>
              <a:rPr lang="en-US" sz="1400" dirty="0" smtClean="0"/>
              <a:t>• Click Annotate &gt; Dimensions &gt; Dimension, </a:t>
            </a:r>
            <a:r>
              <a:rPr lang="en-US" sz="1400" dirty="0" err="1" smtClean="0"/>
              <a:t>Dimjogline</a:t>
            </a:r>
            <a:r>
              <a:rPr lang="en-US" sz="1400" dirty="0" smtClean="0"/>
              <a:t> on the ribbon. </a:t>
            </a:r>
          </a:p>
          <a:p>
            <a:r>
              <a:rPr lang="en-US" sz="1400" dirty="0" smtClean="0"/>
              <a:t>• Select the linear dimension to add jog. </a:t>
            </a:r>
          </a:p>
          <a:p>
            <a:r>
              <a:rPr lang="en-US" sz="1400" dirty="0" smtClean="0"/>
              <a:t>• Specify the location of the jog on the dimension. </a:t>
            </a:r>
          </a:p>
        </p:txBody>
      </p:sp>
      <p:pic>
        <p:nvPicPr>
          <p:cNvPr id="19" name="Picture 6"/>
          <p:cNvPicPr>
            <a:picLocks noChangeAspect="1" noChangeArrowheads="1"/>
          </p:cNvPicPr>
          <p:nvPr/>
        </p:nvPicPr>
        <p:blipFill>
          <a:blip r:embed="rId3" cstate="print"/>
          <a:srcRect l="11694" t="4607" r="74840" b="75851"/>
          <a:stretch>
            <a:fillRect/>
          </a:stretch>
        </p:blipFill>
        <p:spPr bwMode="auto">
          <a:xfrm>
            <a:off x="5580112" y="1700808"/>
            <a:ext cx="3381337" cy="1656184"/>
          </a:xfrm>
          <a:prstGeom prst="rect">
            <a:avLst/>
          </a:prstGeom>
          <a:noFill/>
          <a:ln w="9525">
            <a:noFill/>
            <a:miter lim="800000"/>
            <a:headEnd/>
            <a:tailEnd/>
          </a:ln>
        </p:spPr>
      </p:pic>
      <p:pic>
        <p:nvPicPr>
          <p:cNvPr id="12291" name="Picture 3"/>
          <p:cNvPicPr>
            <a:picLocks noChangeAspect="1" noChangeArrowheads="1"/>
          </p:cNvPicPr>
          <p:nvPr/>
        </p:nvPicPr>
        <p:blipFill>
          <a:blip r:embed="rId4" cstate="print"/>
          <a:srcRect/>
          <a:stretch>
            <a:fillRect/>
          </a:stretch>
        </p:blipFill>
        <p:spPr bwMode="auto">
          <a:xfrm>
            <a:off x="2267744" y="3140968"/>
            <a:ext cx="1728192" cy="1782959"/>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14282" y="428605"/>
            <a:ext cx="8643998"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r" rtl="1"/>
            <a:r>
              <a:rPr lang="ar-IQ" sz="3200" dirty="0" smtClean="0">
                <a:latin typeface="Arial Black" pitchFamily="34" charset="0"/>
                <a:cs typeface="(AH) Manal Black" pitchFamily="2" charset="-78"/>
              </a:rPr>
              <a:t>إضافة الابعاد </a:t>
            </a:r>
            <a:r>
              <a:rPr lang="en-US" sz="3200" smtClean="0">
                <a:latin typeface="Arial Black" pitchFamily="34" charset="0"/>
                <a:cs typeface="(AH) Manal Black" pitchFamily="2" charset="-78"/>
              </a:rPr>
              <a:t>Dimensioning                            </a:t>
            </a:r>
            <a:endParaRPr lang="en-US" sz="3200" b="1" dirty="0" smtClean="0">
              <a:latin typeface="Arial Black" pitchFamily="34" charset="0"/>
              <a:cs typeface="(AH) Manal Black" pitchFamily="2" charset="-78"/>
            </a:endParaRPr>
          </a:p>
        </p:txBody>
      </p:sp>
      <p:pic>
        <p:nvPicPr>
          <p:cNvPr id="1026" name="Picture 2"/>
          <p:cNvPicPr>
            <a:picLocks noChangeAspect="1" noChangeArrowheads="1"/>
          </p:cNvPicPr>
          <p:nvPr/>
        </p:nvPicPr>
        <p:blipFill>
          <a:blip r:embed="rId2" cstate="print"/>
          <a:srcRect/>
          <a:stretch>
            <a:fillRect/>
          </a:stretch>
        </p:blipFill>
        <p:spPr bwMode="auto">
          <a:xfrm>
            <a:off x="467544" y="1268760"/>
            <a:ext cx="466725" cy="847725"/>
          </a:xfrm>
          <a:prstGeom prst="rect">
            <a:avLst/>
          </a:prstGeom>
          <a:noFill/>
          <a:ln w="9525">
            <a:noFill/>
            <a:miter lim="800000"/>
            <a:headEnd/>
            <a:tailEnd/>
          </a:ln>
        </p:spPr>
      </p:pic>
      <p:sp>
        <p:nvSpPr>
          <p:cNvPr id="9" name="Rectangle 8"/>
          <p:cNvSpPr/>
          <p:nvPr/>
        </p:nvSpPr>
        <p:spPr>
          <a:xfrm>
            <a:off x="1115616" y="1268760"/>
            <a:ext cx="5904656" cy="307777"/>
          </a:xfrm>
          <a:prstGeom prst="rect">
            <a:avLst/>
          </a:prstGeom>
        </p:spPr>
        <p:txBody>
          <a:bodyPr wrap="square">
            <a:spAutoFit/>
          </a:bodyPr>
          <a:lstStyle/>
          <a:p>
            <a:r>
              <a:rPr lang="en-US" sz="1400" b="1" dirty="0" smtClean="0"/>
              <a:t>Center Mark [ DCE ]</a:t>
            </a:r>
            <a:r>
              <a:rPr lang="en-US" sz="1400" dirty="0" smtClean="0"/>
              <a:t> :It is used to place a center mark inside a circle or an arc. </a:t>
            </a:r>
            <a:endParaRPr lang="ar-IQ" sz="1400" dirty="0"/>
          </a:p>
        </p:txBody>
      </p:sp>
      <p:pic>
        <p:nvPicPr>
          <p:cNvPr id="1027" name="Picture 3"/>
          <p:cNvPicPr>
            <a:picLocks noChangeAspect="1" noChangeArrowheads="1"/>
          </p:cNvPicPr>
          <p:nvPr/>
        </p:nvPicPr>
        <p:blipFill>
          <a:blip r:embed="rId3" cstate="print"/>
          <a:srcRect l="24806" t="4851" r="70942" b="82549"/>
          <a:stretch>
            <a:fillRect/>
          </a:stretch>
        </p:blipFill>
        <p:spPr bwMode="auto">
          <a:xfrm>
            <a:off x="7524328" y="1196752"/>
            <a:ext cx="1224136" cy="1224136"/>
          </a:xfrm>
          <a:prstGeom prst="rect">
            <a:avLst/>
          </a:prstGeom>
          <a:noFill/>
          <a:ln w="9525">
            <a:noFill/>
            <a:miter lim="800000"/>
            <a:headEnd/>
            <a:tailEnd/>
          </a:ln>
        </p:spPr>
      </p:pic>
      <p:sp>
        <p:nvSpPr>
          <p:cNvPr id="11" name="Rectangle 10"/>
          <p:cNvSpPr/>
          <p:nvPr/>
        </p:nvSpPr>
        <p:spPr>
          <a:xfrm>
            <a:off x="1115616" y="1340768"/>
            <a:ext cx="6174432" cy="738664"/>
          </a:xfrm>
          <a:prstGeom prst="rect">
            <a:avLst/>
          </a:prstGeom>
        </p:spPr>
        <p:txBody>
          <a:bodyPr wrap="square">
            <a:spAutoFit/>
          </a:bodyPr>
          <a:lstStyle/>
          <a:p>
            <a:endParaRPr lang="ar-IQ" sz="1400" dirty="0" smtClean="0"/>
          </a:p>
          <a:p>
            <a:r>
              <a:rPr lang="en-US" sz="1400" dirty="0" smtClean="0"/>
              <a:t>• Click Annotate &gt; Centerlines &gt; Center Mark on the ribbon. </a:t>
            </a:r>
          </a:p>
          <a:p>
            <a:r>
              <a:rPr lang="en-US" sz="1400" dirty="0" smtClean="0"/>
              <a:t>• Select an arc or a circle; the center mark will be placed at its center, as shown. </a:t>
            </a:r>
          </a:p>
        </p:txBody>
      </p:sp>
      <p:pic>
        <p:nvPicPr>
          <p:cNvPr id="1028" name="Picture 4"/>
          <p:cNvPicPr>
            <a:picLocks noChangeAspect="1" noChangeArrowheads="1"/>
          </p:cNvPicPr>
          <p:nvPr/>
        </p:nvPicPr>
        <p:blipFill>
          <a:blip r:embed="rId4" cstate="print"/>
          <a:srcRect/>
          <a:stretch>
            <a:fillRect/>
          </a:stretch>
        </p:blipFill>
        <p:spPr bwMode="auto">
          <a:xfrm>
            <a:off x="2699792" y="2348880"/>
            <a:ext cx="1271530" cy="1346326"/>
          </a:xfrm>
          <a:prstGeom prst="rect">
            <a:avLst/>
          </a:prstGeom>
          <a:noFill/>
          <a:ln w="9525">
            <a:noFill/>
            <a:miter lim="800000"/>
            <a:headEnd/>
            <a:tailEnd/>
          </a:ln>
        </p:spPr>
      </p:pic>
      <p:pic>
        <p:nvPicPr>
          <p:cNvPr id="1029" name="Picture 5"/>
          <p:cNvPicPr>
            <a:picLocks noChangeAspect="1" noChangeArrowheads="1"/>
          </p:cNvPicPr>
          <p:nvPr/>
        </p:nvPicPr>
        <p:blipFill>
          <a:blip r:embed="rId5" cstate="print"/>
          <a:srcRect/>
          <a:stretch>
            <a:fillRect/>
          </a:stretch>
        </p:blipFill>
        <p:spPr bwMode="auto">
          <a:xfrm>
            <a:off x="4355976" y="2204864"/>
            <a:ext cx="1579689" cy="1584176"/>
          </a:xfrm>
          <a:prstGeom prst="rect">
            <a:avLst/>
          </a:prstGeom>
          <a:noFill/>
          <a:ln w="9525">
            <a:noFill/>
            <a:miter lim="800000"/>
            <a:headEnd/>
            <a:tailEnd/>
          </a:ln>
        </p:spPr>
      </p:pic>
      <p:sp>
        <p:nvSpPr>
          <p:cNvPr id="1032" name="Rectangle 8"/>
          <p:cNvSpPr>
            <a:spLocks noChangeArrowheads="1"/>
          </p:cNvSpPr>
          <p:nvPr/>
        </p:nvSpPr>
        <p:spPr bwMode="auto">
          <a:xfrm>
            <a:off x="0" y="-412581"/>
            <a:ext cx="8885431" cy="1282362"/>
          </a:xfrm>
          <a:prstGeom prst="rect">
            <a:avLst/>
          </a:prstGeom>
          <a:noFill/>
          <a:ln w="9525">
            <a:noFill/>
            <a:miter lim="800000"/>
            <a:headEnd/>
            <a:tailEnd/>
          </a:ln>
          <a:effectLst/>
        </p:spPr>
        <p:txBody>
          <a:bodyPr vert="horz" wrap="none" lIns="47610" tIns="31740" rIns="0" bIns="95220" numCol="1" anchor="ctr" anchorCtr="0" compatLnSpc="1">
            <a:prstTxWarp prst="textNoShape">
              <a:avLst/>
            </a:prstTxWarp>
            <a:spAutoFit/>
          </a:bodyPr>
          <a:lstStyle/>
          <a:p>
            <a:pPr marL="457200" marR="0" lvl="1" indent="-457200" algn="l" defTabSz="914400" rtl="0" eaLnBrk="0" fontAlgn="base" latinLnBrk="0" hangingPunct="0">
              <a:lnSpc>
                <a:spcPct val="100000"/>
              </a:lnSpc>
              <a:spcBef>
                <a:spcPct val="0"/>
              </a:spcBef>
              <a:spcAft>
                <a:spcPct val="0"/>
              </a:spcAft>
              <a:buClrTx/>
              <a:buSzTx/>
              <a:buFontTx/>
              <a:buNone/>
              <a:tabLst/>
            </a:pPr>
            <a:r>
              <a:rPr kumimoji="0" lang="ar-IQ" sz="7500" b="0" i="0" u="none" strike="noStrike" cap="none" normalizeH="0" baseline="0" dirty="0" smtClean="0">
                <a:ln>
                  <a:noFill/>
                </a:ln>
                <a:solidFill>
                  <a:srgbClr val="333333"/>
                </a:solidFill>
                <a:effectLst/>
                <a:latin typeface="Arial"/>
                <a:cs typeface="Arial" pitchFamily="34" charset="0"/>
              </a:rPr>
              <a:t> </a:t>
            </a:r>
            <a:r>
              <a:rPr kumimoji="0" lang="ar-IQ" sz="1000" b="0" i="0" u="none" strike="noStrike" cap="none" normalizeH="0" baseline="0" dirty="0" smtClean="0">
                <a:ln>
                  <a:noFill/>
                </a:ln>
                <a:solidFill>
                  <a:srgbClr val="333333"/>
                </a:solidFill>
                <a:effectLst/>
                <a:latin typeface="Arial"/>
                <a:cs typeface="Arial" pitchFamily="34" charset="0"/>
              </a:rPr>
              <a:t>                                                                                                                                                                                                                                                   </a:t>
            </a:r>
            <a:endParaRPr kumimoji="0" lang="ar-IQ" sz="1000" b="0" i="0" u="none" strike="noStrike" cap="none" normalizeH="0" baseline="0" dirty="0" smtClean="0">
              <a:ln>
                <a:noFill/>
              </a:ln>
              <a:solidFill>
                <a:srgbClr val="333333"/>
              </a:solidFill>
              <a:effectLst/>
              <a:latin typeface="ArtifaktElement"/>
              <a:cs typeface="Arial" pitchFamily="34" charset="0"/>
            </a:endParaRPr>
          </a:p>
        </p:txBody>
      </p:sp>
      <p:pic>
        <p:nvPicPr>
          <p:cNvPr id="1033" name="Picture 9" descr="https://help.autodesk.com/cloudhelp/2021/ENU/AutoCAD-Core/images/GUID-F7DFC100-AF79-4C64-80FE-A704E3D56603.png"/>
          <p:cNvPicPr>
            <a:picLocks noChangeAspect="1" noChangeArrowheads="1"/>
          </p:cNvPicPr>
          <p:nvPr/>
        </p:nvPicPr>
        <p:blipFill>
          <a:blip r:embed="rId6" cstate="print"/>
          <a:srcRect/>
          <a:stretch>
            <a:fillRect/>
          </a:stretch>
        </p:blipFill>
        <p:spPr bwMode="auto">
          <a:xfrm>
            <a:off x="2555776" y="5589240"/>
            <a:ext cx="3886200" cy="1200150"/>
          </a:xfrm>
          <a:prstGeom prst="rect">
            <a:avLst/>
          </a:prstGeom>
          <a:noFill/>
        </p:spPr>
      </p:pic>
      <p:sp>
        <p:nvSpPr>
          <p:cNvPr id="20" name="Rectangle 19"/>
          <p:cNvSpPr/>
          <p:nvPr/>
        </p:nvSpPr>
        <p:spPr>
          <a:xfrm>
            <a:off x="179512" y="4581128"/>
            <a:ext cx="6696744" cy="1384995"/>
          </a:xfrm>
          <a:prstGeom prst="rect">
            <a:avLst/>
          </a:prstGeom>
        </p:spPr>
        <p:txBody>
          <a:bodyPr wrap="square">
            <a:spAutoFit/>
          </a:bodyPr>
          <a:lstStyle/>
          <a:p>
            <a:pPr lvl="0" rtl="1" fontAlgn="base">
              <a:spcBef>
                <a:spcPct val="0"/>
              </a:spcBef>
              <a:spcAft>
                <a:spcPct val="0"/>
              </a:spcAft>
            </a:pPr>
            <a:r>
              <a:rPr lang="ar-IQ" sz="1400" dirty="0" smtClean="0">
                <a:solidFill>
                  <a:srgbClr val="333333"/>
                </a:solidFill>
                <a:latin typeface="ArtifaktElement"/>
                <a:cs typeface="Arial" pitchFamily="34" charset="0"/>
              </a:rPr>
              <a:t>The following prompts are displayed.</a:t>
            </a:r>
            <a:endParaRPr lang="ar-IQ" sz="1400" dirty="0" smtClean="0">
              <a:latin typeface="Arial" pitchFamily="34" charset="0"/>
              <a:cs typeface="Arial" pitchFamily="34" charset="0"/>
            </a:endParaRPr>
          </a:p>
          <a:p>
            <a:pPr lvl="0" eaLnBrk="0" fontAlgn="base" hangingPunct="0">
              <a:spcBef>
                <a:spcPct val="0"/>
              </a:spcBef>
              <a:spcAft>
                <a:spcPct val="0"/>
              </a:spcAft>
            </a:pPr>
            <a:r>
              <a:rPr lang="ar-IQ" sz="1400" b="1" dirty="0" smtClean="0">
                <a:solidFill>
                  <a:srgbClr val="333333"/>
                </a:solidFill>
                <a:latin typeface="ArtifaktElement"/>
                <a:cs typeface="Arial" pitchFamily="34" charset="0"/>
              </a:rPr>
              <a:t>Select First Line</a:t>
            </a:r>
          </a:p>
          <a:p>
            <a:pPr lvl="1" indent="-457200" eaLnBrk="0" fontAlgn="base" hangingPunct="0">
              <a:spcBef>
                <a:spcPct val="0"/>
              </a:spcBef>
              <a:spcAft>
                <a:spcPct val="0"/>
              </a:spcAft>
            </a:pPr>
            <a:r>
              <a:rPr lang="ar-IQ" sz="1400" dirty="0" smtClean="0">
                <a:solidFill>
                  <a:srgbClr val="333333"/>
                </a:solidFill>
                <a:latin typeface="ArtifaktElement"/>
                <a:cs typeface="Arial" pitchFamily="34" charset="0"/>
              </a:rPr>
              <a:t>Select the first of the two lines or linear polyline segments.</a:t>
            </a:r>
          </a:p>
          <a:p>
            <a:pPr lvl="0" eaLnBrk="0" fontAlgn="base" hangingPunct="0">
              <a:spcBef>
                <a:spcPct val="0"/>
              </a:spcBef>
              <a:spcAft>
                <a:spcPct val="0"/>
              </a:spcAft>
            </a:pPr>
            <a:r>
              <a:rPr lang="ar-IQ" sz="1400" b="1" dirty="0" smtClean="0">
                <a:solidFill>
                  <a:srgbClr val="333333"/>
                </a:solidFill>
                <a:latin typeface="ArtifaktElement"/>
                <a:cs typeface="Arial" pitchFamily="34" charset="0"/>
              </a:rPr>
              <a:t>Select Second Line</a:t>
            </a:r>
          </a:p>
          <a:p>
            <a:pPr eaLnBrk="0" fontAlgn="base" hangingPunct="0">
              <a:spcBef>
                <a:spcPct val="0"/>
              </a:spcBef>
              <a:spcAft>
                <a:spcPct val="0"/>
              </a:spcAft>
            </a:pPr>
            <a:r>
              <a:rPr lang="ar-IQ" sz="1400" dirty="0" smtClean="0">
                <a:solidFill>
                  <a:srgbClr val="333333"/>
                </a:solidFill>
                <a:latin typeface="ArtifaktElement"/>
                <a:cs typeface="Arial" pitchFamily="34" charset="0"/>
              </a:rPr>
              <a:t>Select the second of the two lines or linear polyline segments.</a:t>
            </a:r>
          </a:p>
          <a:p>
            <a:pPr lvl="0" eaLnBrk="0" fontAlgn="base" hangingPunct="0">
              <a:spcBef>
                <a:spcPct val="0"/>
              </a:spcBef>
              <a:spcAft>
                <a:spcPct val="0"/>
              </a:spcAft>
            </a:pPr>
            <a:endParaRPr lang="ar-IQ" sz="1400" b="1" dirty="0" smtClean="0">
              <a:solidFill>
                <a:srgbClr val="333333"/>
              </a:solidFill>
              <a:latin typeface="ArtifaktElement"/>
              <a:cs typeface="Arial" pitchFamily="34" charset="0"/>
            </a:endParaRPr>
          </a:p>
        </p:txBody>
      </p:sp>
      <p:pic>
        <p:nvPicPr>
          <p:cNvPr id="21" name="Picture 3"/>
          <p:cNvPicPr>
            <a:picLocks noChangeAspect="1" noChangeArrowheads="1"/>
          </p:cNvPicPr>
          <p:nvPr/>
        </p:nvPicPr>
        <p:blipFill>
          <a:blip r:embed="rId3" cstate="print"/>
          <a:srcRect l="26557" t="4851" r="70942" b="87737"/>
          <a:stretch>
            <a:fillRect/>
          </a:stretch>
        </p:blipFill>
        <p:spPr bwMode="auto">
          <a:xfrm>
            <a:off x="323528" y="3789040"/>
            <a:ext cx="720080" cy="720080"/>
          </a:xfrm>
          <a:prstGeom prst="rect">
            <a:avLst/>
          </a:prstGeom>
          <a:noFill/>
          <a:ln w="9525">
            <a:noFill/>
            <a:miter lim="800000"/>
            <a:headEnd/>
            <a:tailEnd/>
          </a:ln>
        </p:spPr>
      </p:pic>
      <p:sp>
        <p:nvSpPr>
          <p:cNvPr id="22" name="Rectangle 21"/>
          <p:cNvSpPr/>
          <p:nvPr/>
        </p:nvSpPr>
        <p:spPr>
          <a:xfrm>
            <a:off x="1115616" y="4005064"/>
            <a:ext cx="4572000" cy="307777"/>
          </a:xfrm>
          <a:prstGeom prst="rect">
            <a:avLst/>
          </a:prstGeom>
        </p:spPr>
        <p:txBody>
          <a:bodyPr>
            <a:spAutoFit/>
          </a:bodyPr>
          <a:lstStyle/>
          <a:p>
            <a:r>
              <a:rPr lang="en-US" sz="1400" b="1" dirty="0" smtClean="0"/>
              <a:t>Center Line</a:t>
            </a:r>
            <a:r>
              <a:rPr lang="en-US" sz="1400" dirty="0" smtClean="0"/>
              <a:t> :It is used to place a center line inside an object </a:t>
            </a:r>
            <a:endParaRPr lang="ar-IQ" sz="14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14282" y="428605"/>
            <a:ext cx="8643998"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r" rtl="1"/>
            <a:r>
              <a:rPr lang="ar-IQ" sz="3200" dirty="0" smtClean="0">
                <a:latin typeface="Arial Black" pitchFamily="34" charset="0"/>
                <a:cs typeface="(AH) Manal Black" pitchFamily="2" charset="-78"/>
              </a:rPr>
              <a:t>إضافة الابعاد </a:t>
            </a:r>
            <a:r>
              <a:rPr lang="en-US" sz="3200" smtClean="0">
                <a:latin typeface="Arial Black" pitchFamily="34" charset="0"/>
                <a:cs typeface="(AH) Manal Black" pitchFamily="2" charset="-78"/>
              </a:rPr>
              <a:t>Dimensioning                            </a:t>
            </a:r>
            <a:endParaRPr lang="en-US" sz="3200" b="1" dirty="0" smtClean="0">
              <a:latin typeface="Arial Black" pitchFamily="34" charset="0"/>
              <a:cs typeface="(AH) Manal Black" pitchFamily="2" charset="-78"/>
            </a:endParaRPr>
          </a:p>
        </p:txBody>
      </p:sp>
      <p:sp>
        <p:nvSpPr>
          <p:cNvPr id="1032" name="Rectangle 8"/>
          <p:cNvSpPr>
            <a:spLocks noChangeArrowheads="1"/>
          </p:cNvSpPr>
          <p:nvPr/>
        </p:nvSpPr>
        <p:spPr bwMode="auto">
          <a:xfrm>
            <a:off x="0" y="-412581"/>
            <a:ext cx="8885431" cy="1282362"/>
          </a:xfrm>
          <a:prstGeom prst="rect">
            <a:avLst/>
          </a:prstGeom>
          <a:noFill/>
          <a:ln w="9525">
            <a:noFill/>
            <a:miter lim="800000"/>
            <a:headEnd/>
            <a:tailEnd/>
          </a:ln>
          <a:effectLst/>
        </p:spPr>
        <p:txBody>
          <a:bodyPr vert="horz" wrap="none" lIns="47610" tIns="31740" rIns="0" bIns="95220" numCol="1" anchor="ctr" anchorCtr="0" compatLnSpc="1">
            <a:prstTxWarp prst="textNoShape">
              <a:avLst/>
            </a:prstTxWarp>
            <a:spAutoFit/>
          </a:bodyPr>
          <a:lstStyle/>
          <a:p>
            <a:pPr marL="457200" marR="0" lvl="1" indent="-457200" algn="l" defTabSz="914400" rtl="0" eaLnBrk="0" fontAlgn="base" latinLnBrk="0" hangingPunct="0">
              <a:lnSpc>
                <a:spcPct val="100000"/>
              </a:lnSpc>
              <a:spcBef>
                <a:spcPct val="0"/>
              </a:spcBef>
              <a:spcAft>
                <a:spcPct val="0"/>
              </a:spcAft>
              <a:buClrTx/>
              <a:buSzTx/>
              <a:buFontTx/>
              <a:buNone/>
              <a:tabLst/>
            </a:pPr>
            <a:r>
              <a:rPr kumimoji="0" lang="ar-IQ" sz="7500" b="0" i="0" u="none" strike="noStrike" cap="none" normalizeH="0" baseline="0" dirty="0" smtClean="0">
                <a:ln>
                  <a:noFill/>
                </a:ln>
                <a:solidFill>
                  <a:srgbClr val="333333"/>
                </a:solidFill>
                <a:effectLst/>
                <a:latin typeface="Arial"/>
                <a:cs typeface="Arial" pitchFamily="34" charset="0"/>
              </a:rPr>
              <a:t> </a:t>
            </a:r>
            <a:r>
              <a:rPr kumimoji="0" lang="ar-IQ" sz="1000" b="0" i="0" u="none" strike="noStrike" cap="none" normalizeH="0" baseline="0" dirty="0" smtClean="0">
                <a:ln>
                  <a:noFill/>
                </a:ln>
                <a:solidFill>
                  <a:srgbClr val="333333"/>
                </a:solidFill>
                <a:effectLst/>
                <a:latin typeface="Arial"/>
                <a:cs typeface="Arial" pitchFamily="34" charset="0"/>
              </a:rPr>
              <a:t>                                                                                                                                                                                                                                                   </a:t>
            </a:r>
            <a:endParaRPr kumimoji="0" lang="ar-IQ" sz="1000" b="0" i="0" u="none" strike="noStrike" cap="none" normalizeH="0" baseline="0" dirty="0" smtClean="0">
              <a:ln>
                <a:noFill/>
              </a:ln>
              <a:solidFill>
                <a:srgbClr val="333333"/>
              </a:solidFill>
              <a:effectLst/>
              <a:latin typeface="ArtifaktElement"/>
              <a:cs typeface="Arial" pitchFamily="34" charset="0"/>
            </a:endParaRPr>
          </a:p>
        </p:txBody>
      </p:sp>
      <p:pic>
        <p:nvPicPr>
          <p:cNvPr id="29698" name="Picture 2"/>
          <p:cNvPicPr>
            <a:picLocks noChangeAspect="1" noChangeArrowheads="1"/>
          </p:cNvPicPr>
          <p:nvPr/>
        </p:nvPicPr>
        <p:blipFill>
          <a:blip r:embed="rId2" cstate="print"/>
          <a:srcRect/>
          <a:stretch>
            <a:fillRect/>
          </a:stretch>
        </p:blipFill>
        <p:spPr bwMode="auto">
          <a:xfrm>
            <a:off x="323528" y="1268760"/>
            <a:ext cx="973441" cy="360040"/>
          </a:xfrm>
          <a:prstGeom prst="rect">
            <a:avLst/>
          </a:prstGeom>
          <a:noFill/>
          <a:ln w="9525">
            <a:noFill/>
            <a:miter lim="800000"/>
            <a:headEnd/>
            <a:tailEnd/>
          </a:ln>
        </p:spPr>
      </p:pic>
      <p:pic>
        <p:nvPicPr>
          <p:cNvPr id="15" name="Picture 6"/>
          <p:cNvPicPr>
            <a:picLocks noChangeAspect="1" noChangeArrowheads="1"/>
          </p:cNvPicPr>
          <p:nvPr/>
        </p:nvPicPr>
        <p:blipFill>
          <a:blip r:embed="rId3" cstate="print"/>
          <a:srcRect l="11694" t="4607" r="74840" b="75851"/>
          <a:stretch>
            <a:fillRect/>
          </a:stretch>
        </p:blipFill>
        <p:spPr bwMode="auto">
          <a:xfrm>
            <a:off x="5655159" y="1196752"/>
            <a:ext cx="3381337" cy="1656184"/>
          </a:xfrm>
          <a:prstGeom prst="rect">
            <a:avLst/>
          </a:prstGeom>
          <a:noFill/>
          <a:ln w="9525">
            <a:noFill/>
            <a:miter lim="800000"/>
            <a:headEnd/>
            <a:tailEnd/>
          </a:ln>
        </p:spPr>
      </p:pic>
      <p:sp>
        <p:nvSpPr>
          <p:cNvPr id="16" name="Rectangle 15"/>
          <p:cNvSpPr/>
          <p:nvPr/>
        </p:nvSpPr>
        <p:spPr>
          <a:xfrm>
            <a:off x="1331640" y="1268760"/>
            <a:ext cx="4572000" cy="523220"/>
          </a:xfrm>
          <a:prstGeom prst="rect">
            <a:avLst/>
          </a:prstGeom>
        </p:spPr>
        <p:txBody>
          <a:bodyPr>
            <a:spAutoFit/>
          </a:bodyPr>
          <a:lstStyle/>
          <a:p>
            <a:r>
              <a:rPr lang="en-US" sz="1400" b="1" dirty="0" smtClean="0"/>
              <a:t>Quick Dimension [ QDIM ] :</a:t>
            </a:r>
            <a:r>
              <a:rPr lang="en-US" sz="1400" dirty="0" smtClean="0"/>
              <a:t>It is used to dimension one or more objects at the same time. </a:t>
            </a:r>
            <a:endParaRPr lang="ar-IQ" sz="1400" dirty="0"/>
          </a:p>
        </p:txBody>
      </p:sp>
      <p:sp>
        <p:nvSpPr>
          <p:cNvPr id="17" name="Rectangle 16"/>
          <p:cNvSpPr/>
          <p:nvPr/>
        </p:nvSpPr>
        <p:spPr>
          <a:xfrm>
            <a:off x="251520" y="1556792"/>
            <a:ext cx="5526360" cy="954107"/>
          </a:xfrm>
          <a:prstGeom prst="rect">
            <a:avLst/>
          </a:prstGeom>
        </p:spPr>
        <p:txBody>
          <a:bodyPr wrap="square">
            <a:spAutoFit/>
          </a:bodyPr>
          <a:lstStyle/>
          <a:p>
            <a:endParaRPr lang="ar-IQ" sz="1400" dirty="0" smtClean="0"/>
          </a:p>
          <a:p>
            <a:r>
              <a:rPr lang="en-US" sz="1400" dirty="0" smtClean="0"/>
              <a:t>• Click Annotate &gt; Dimensions &gt; Quick Dimension on the ribbon. </a:t>
            </a:r>
          </a:p>
          <a:p>
            <a:r>
              <a:rPr lang="en-US" sz="1400" dirty="0" smtClean="0"/>
              <a:t>• Select one or more objects from a drawing. </a:t>
            </a:r>
          </a:p>
          <a:p>
            <a:r>
              <a:rPr lang="en-US" sz="1400" dirty="0" smtClean="0"/>
              <a:t>• Right-click and place the dimensions. </a:t>
            </a:r>
          </a:p>
        </p:txBody>
      </p:sp>
      <p:pic>
        <p:nvPicPr>
          <p:cNvPr id="29699" name="Picture 3"/>
          <p:cNvPicPr>
            <a:picLocks noChangeAspect="1" noChangeArrowheads="1"/>
          </p:cNvPicPr>
          <p:nvPr/>
        </p:nvPicPr>
        <p:blipFill>
          <a:blip r:embed="rId4" cstate="print"/>
          <a:srcRect/>
          <a:stretch>
            <a:fillRect/>
          </a:stretch>
        </p:blipFill>
        <p:spPr bwMode="auto">
          <a:xfrm>
            <a:off x="1763688" y="3068960"/>
            <a:ext cx="3744416" cy="269867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14282" y="428605"/>
            <a:ext cx="8643998"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r" rtl="1"/>
            <a:r>
              <a:rPr lang="ar-IQ" sz="3200" dirty="0" smtClean="0">
                <a:latin typeface="Arial Black" pitchFamily="34" charset="0"/>
                <a:cs typeface="(AH) Manal Black" pitchFamily="2" charset="-78"/>
              </a:rPr>
              <a:t>إضافة الابعاد </a:t>
            </a:r>
            <a:r>
              <a:rPr lang="en-US" sz="3200" smtClean="0">
                <a:latin typeface="Arial Black" pitchFamily="34" charset="0"/>
                <a:cs typeface="(AH) Manal Black" pitchFamily="2" charset="-78"/>
              </a:rPr>
              <a:t>Dimensioning                            </a:t>
            </a:r>
            <a:endParaRPr lang="en-US" sz="3200" b="1" dirty="0" smtClean="0">
              <a:latin typeface="Arial Black" pitchFamily="34" charset="0"/>
              <a:cs typeface="(AH) Manal Black" pitchFamily="2" charset="-78"/>
            </a:endParaRPr>
          </a:p>
        </p:txBody>
      </p:sp>
      <p:sp>
        <p:nvSpPr>
          <p:cNvPr id="1032" name="Rectangle 8"/>
          <p:cNvSpPr>
            <a:spLocks noChangeArrowheads="1"/>
          </p:cNvSpPr>
          <p:nvPr/>
        </p:nvSpPr>
        <p:spPr bwMode="auto">
          <a:xfrm>
            <a:off x="0" y="-412581"/>
            <a:ext cx="8885431" cy="1282362"/>
          </a:xfrm>
          <a:prstGeom prst="rect">
            <a:avLst/>
          </a:prstGeom>
          <a:noFill/>
          <a:ln w="9525">
            <a:noFill/>
            <a:miter lim="800000"/>
            <a:headEnd/>
            <a:tailEnd/>
          </a:ln>
          <a:effectLst/>
        </p:spPr>
        <p:txBody>
          <a:bodyPr vert="horz" wrap="none" lIns="47610" tIns="31740" rIns="0" bIns="95220" numCol="1" anchor="ctr" anchorCtr="0" compatLnSpc="1">
            <a:prstTxWarp prst="textNoShape">
              <a:avLst/>
            </a:prstTxWarp>
            <a:spAutoFit/>
          </a:bodyPr>
          <a:lstStyle/>
          <a:p>
            <a:pPr marL="457200" marR="0" lvl="1" indent="-457200" algn="l" defTabSz="914400" rtl="0" eaLnBrk="0" fontAlgn="base" latinLnBrk="0" hangingPunct="0">
              <a:lnSpc>
                <a:spcPct val="100000"/>
              </a:lnSpc>
              <a:spcBef>
                <a:spcPct val="0"/>
              </a:spcBef>
              <a:spcAft>
                <a:spcPct val="0"/>
              </a:spcAft>
              <a:buClrTx/>
              <a:buSzTx/>
              <a:buFontTx/>
              <a:buNone/>
              <a:tabLst/>
            </a:pPr>
            <a:r>
              <a:rPr kumimoji="0" lang="ar-IQ" sz="7500" b="0" i="0" u="none" strike="noStrike" cap="none" normalizeH="0" baseline="0" dirty="0" smtClean="0">
                <a:ln>
                  <a:noFill/>
                </a:ln>
                <a:solidFill>
                  <a:srgbClr val="333333"/>
                </a:solidFill>
                <a:effectLst/>
                <a:latin typeface="Arial"/>
                <a:cs typeface="Arial" pitchFamily="34" charset="0"/>
              </a:rPr>
              <a:t> </a:t>
            </a:r>
            <a:r>
              <a:rPr kumimoji="0" lang="ar-IQ" sz="1000" b="0" i="0" u="none" strike="noStrike" cap="none" normalizeH="0" baseline="0" dirty="0" smtClean="0">
                <a:ln>
                  <a:noFill/>
                </a:ln>
                <a:solidFill>
                  <a:srgbClr val="333333"/>
                </a:solidFill>
                <a:effectLst/>
                <a:latin typeface="Arial"/>
                <a:cs typeface="Arial" pitchFamily="34" charset="0"/>
              </a:rPr>
              <a:t>                                                                                                                                                                                                                                                   </a:t>
            </a:r>
            <a:endParaRPr kumimoji="0" lang="ar-IQ" sz="1000" b="0" i="0" u="none" strike="noStrike" cap="none" normalizeH="0" baseline="0" dirty="0" smtClean="0">
              <a:ln>
                <a:noFill/>
              </a:ln>
              <a:solidFill>
                <a:srgbClr val="333333"/>
              </a:solidFill>
              <a:effectLst/>
              <a:latin typeface="ArtifaktElement"/>
              <a:cs typeface="Arial" pitchFamily="34" charset="0"/>
            </a:endParaRPr>
          </a:p>
        </p:txBody>
      </p:sp>
      <p:pic>
        <p:nvPicPr>
          <p:cNvPr id="15" name="Picture 6"/>
          <p:cNvPicPr>
            <a:picLocks noChangeAspect="1" noChangeArrowheads="1"/>
          </p:cNvPicPr>
          <p:nvPr/>
        </p:nvPicPr>
        <p:blipFill>
          <a:blip r:embed="rId2" cstate="print"/>
          <a:srcRect l="11694" t="4607" r="74840" b="75851"/>
          <a:stretch>
            <a:fillRect/>
          </a:stretch>
        </p:blipFill>
        <p:spPr bwMode="auto">
          <a:xfrm>
            <a:off x="5868144" y="1196752"/>
            <a:ext cx="3168352" cy="1551864"/>
          </a:xfrm>
          <a:prstGeom prst="rect">
            <a:avLst/>
          </a:prstGeom>
          <a:noFill/>
          <a:ln w="9525">
            <a:noFill/>
            <a:miter lim="800000"/>
            <a:headEnd/>
            <a:tailEnd/>
          </a:ln>
        </p:spPr>
      </p:pic>
      <p:pic>
        <p:nvPicPr>
          <p:cNvPr id="1026" name="Picture 2"/>
          <p:cNvPicPr>
            <a:picLocks noChangeAspect="1" noChangeArrowheads="1"/>
          </p:cNvPicPr>
          <p:nvPr/>
        </p:nvPicPr>
        <p:blipFill>
          <a:blip r:embed="rId3" cstate="print"/>
          <a:srcRect/>
          <a:stretch>
            <a:fillRect/>
          </a:stretch>
        </p:blipFill>
        <p:spPr bwMode="auto">
          <a:xfrm>
            <a:off x="390202" y="1268760"/>
            <a:ext cx="464052" cy="432048"/>
          </a:xfrm>
          <a:prstGeom prst="rect">
            <a:avLst/>
          </a:prstGeom>
          <a:noFill/>
          <a:ln w="9525">
            <a:noFill/>
            <a:miter lim="800000"/>
            <a:headEnd/>
            <a:tailEnd/>
          </a:ln>
        </p:spPr>
      </p:pic>
      <p:sp>
        <p:nvSpPr>
          <p:cNvPr id="10" name="Rectangle 9"/>
          <p:cNvSpPr/>
          <p:nvPr/>
        </p:nvSpPr>
        <p:spPr>
          <a:xfrm>
            <a:off x="899592" y="1268760"/>
            <a:ext cx="4572000" cy="523220"/>
          </a:xfrm>
          <a:prstGeom prst="rect">
            <a:avLst/>
          </a:prstGeom>
        </p:spPr>
        <p:txBody>
          <a:bodyPr>
            <a:spAutoFit/>
          </a:bodyPr>
          <a:lstStyle/>
          <a:p>
            <a:r>
              <a:rPr lang="en-US" sz="1400" b="1" dirty="0" smtClean="0"/>
              <a:t>Adjust </a:t>
            </a:r>
            <a:r>
              <a:rPr lang="en-US" sz="1400" b="1" dirty="0" smtClean="0"/>
              <a:t>Space: </a:t>
            </a:r>
            <a:r>
              <a:rPr lang="en-US" sz="1400" dirty="0" smtClean="0"/>
              <a:t>It </a:t>
            </a:r>
            <a:r>
              <a:rPr lang="en-US" sz="1400" dirty="0" smtClean="0"/>
              <a:t>is used to adjust the space between linear and angular dimensions. </a:t>
            </a:r>
            <a:endParaRPr lang="ar-IQ" sz="1400" dirty="0"/>
          </a:p>
        </p:txBody>
      </p:sp>
      <p:pic>
        <p:nvPicPr>
          <p:cNvPr id="1027" name="Picture 3"/>
          <p:cNvPicPr>
            <a:picLocks noChangeAspect="1" noChangeArrowheads="1"/>
          </p:cNvPicPr>
          <p:nvPr/>
        </p:nvPicPr>
        <p:blipFill>
          <a:blip r:embed="rId4" cstate="print"/>
          <a:srcRect/>
          <a:stretch>
            <a:fillRect/>
          </a:stretch>
        </p:blipFill>
        <p:spPr bwMode="auto">
          <a:xfrm>
            <a:off x="611560" y="2060848"/>
            <a:ext cx="5059908" cy="1713515"/>
          </a:xfrm>
          <a:prstGeom prst="rect">
            <a:avLst/>
          </a:prstGeom>
          <a:noFill/>
          <a:ln w="9525">
            <a:noFill/>
            <a:miter lim="800000"/>
            <a:headEnd/>
            <a:tailEnd/>
          </a:ln>
        </p:spPr>
      </p:pic>
      <p:sp>
        <p:nvSpPr>
          <p:cNvPr id="12" name="Rectangle 11"/>
          <p:cNvSpPr/>
          <p:nvPr/>
        </p:nvSpPr>
        <p:spPr>
          <a:xfrm>
            <a:off x="179512" y="3861048"/>
            <a:ext cx="8892480" cy="1384995"/>
          </a:xfrm>
          <a:prstGeom prst="rect">
            <a:avLst/>
          </a:prstGeom>
        </p:spPr>
        <p:txBody>
          <a:bodyPr wrap="square">
            <a:spAutoFit/>
          </a:bodyPr>
          <a:lstStyle/>
          <a:p>
            <a:endParaRPr lang="ar-IQ" sz="1400" dirty="0" smtClean="0"/>
          </a:p>
          <a:p>
            <a:r>
              <a:rPr lang="en-US" sz="1400" dirty="0" smtClean="0"/>
              <a:t>• Click Annotate &gt; Dimensions &gt; Adjust Space on the ribbon. </a:t>
            </a:r>
          </a:p>
          <a:p>
            <a:r>
              <a:rPr lang="en-US" sz="1400" dirty="0" smtClean="0"/>
              <a:t>• Select the base dimension from which the other dimensions are to be adjusted. </a:t>
            </a:r>
          </a:p>
          <a:p>
            <a:r>
              <a:rPr lang="en-US" sz="1400" dirty="0" smtClean="0"/>
              <a:t>• Select the dimensions to be adjusted. </a:t>
            </a:r>
          </a:p>
          <a:p>
            <a:r>
              <a:rPr lang="en-US" sz="1400" dirty="0" smtClean="0"/>
              <a:t>• Right-click to accept. </a:t>
            </a:r>
          </a:p>
          <a:p>
            <a:r>
              <a:rPr lang="en-US" sz="1400" dirty="0" smtClean="0"/>
              <a:t>• Enter the space value or select the Auto option; the dimensions will be adjusted with respect to the </a:t>
            </a:r>
            <a:r>
              <a:rPr lang="en-US" sz="1400" dirty="0" smtClean="0"/>
              <a:t>base dimension</a:t>
            </a:r>
            <a:r>
              <a:rPr lang="en-US" sz="1400" dirty="0" smtClean="0"/>
              <a:t>.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14282" y="428605"/>
            <a:ext cx="8643998"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r" rtl="1"/>
            <a:r>
              <a:rPr lang="ar-IQ" sz="3200" dirty="0" smtClean="0">
                <a:latin typeface="Arial Black" pitchFamily="34" charset="0"/>
                <a:cs typeface="(AH) Manal Black" pitchFamily="2" charset="-78"/>
              </a:rPr>
              <a:t>إضافة الابعاد </a:t>
            </a:r>
            <a:r>
              <a:rPr lang="en-US" sz="3200" smtClean="0">
                <a:latin typeface="Arial Black" pitchFamily="34" charset="0"/>
                <a:cs typeface="(AH) Manal Black" pitchFamily="2" charset="-78"/>
              </a:rPr>
              <a:t>Dimensioning                            </a:t>
            </a:r>
            <a:endParaRPr lang="en-US" sz="3200" b="1" dirty="0" smtClean="0">
              <a:latin typeface="Arial Black" pitchFamily="34" charset="0"/>
              <a:cs typeface="(AH) Manal Black" pitchFamily="2" charset="-78"/>
            </a:endParaRPr>
          </a:p>
        </p:txBody>
      </p:sp>
      <p:sp>
        <p:nvSpPr>
          <p:cNvPr id="1032" name="Rectangle 8"/>
          <p:cNvSpPr>
            <a:spLocks noChangeArrowheads="1"/>
          </p:cNvSpPr>
          <p:nvPr/>
        </p:nvSpPr>
        <p:spPr bwMode="auto">
          <a:xfrm>
            <a:off x="0" y="-412581"/>
            <a:ext cx="8885431" cy="1282362"/>
          </a:xfrm>
          <a:prstGeom prst="rect">
            <a:avLst/>
          </a:prstGeom>
          <a:noFill/>
          <a:ln w="9525">
            <a:noFill/>
            <a:miter lim="800000"/>
            <a:headEnd/>
            <a:tailEnd/>
          </a:ln>
          <a:effectLst/>
        </p:spPr>
        <p:txBody>
          <a:bodyPr vert="horz" wrap="none" lIns="47610" tIns="31740" rIns="0" bIns="95220" numCol="1" anchor="ctr" anchorCtr="0" compatLnSpc="1">
            <a:prstTxWarp prst="textNoShape">
              <a:avLst/>
            </a:prstTxWarp>
            <a:spAutoFit/>
          </a:bodyPr>
          <a:lstStyle/>
          <a:p>
            <a:pPr marL="457200" marR="0" lvl="1" indent="-457200" algn="l" defTabSz="914400" rtl="0" eaLnBrk="0" fontAlgn="base" latinLnBrk="0" hangingPunct="0">
              <a:lnSpc>
                <a:spcPct val="100000"/>
              </a:lnSpc>
              <a:spcBef>
                <a:spcPct val="0"/>
              </a:spcBef>
              <a:spcAft>
                <a:spcPct val="0"/>
              </a:spcAft>
              <a:buClrTx/>
              <a:buSzTx/>
              <a:buFontTx/>
              <a:buNone/>
              <a:tabLst/>
            </a:pPr>
            <a:r>
              <a:rPr kumimoji="0" lang="ar-IQ" sz="7500" b="0" i="0" u="none" strike="noStrike" cap="none" normalizeH="0" baseline="0" dirty="0" smtClean="0">
                <a:ln>
                  <a:noFill/>
                </a:ln>
                <a:solidFill>
                  <a:srgbClr val="333333"/>
                </a:solidFill>
                <a:effectLst/>
                <a:latin typeface="Arial"/>
                <a:cs typeface="Arial" pitchFamily="34" charset="0"/>
              </a:rPr>
              <a:t> </a:t>
            </a:r>
            <a:r>
              <a:rPr kumimoji="0" lang="ar-IQ" sz="1000" b="0" i="0" u="none" strike="noStrike" cap="none" normalizeH="0" baseline="0" dirty="0" smtClean="0">
                <a:ln>
                  <a:noFill/>
                </a:ln>
                <a:solidFill>
                  <a:srgbClr val="333333"/>
                </a:solidFill>
                <a:effectLst/>
                <a:latin typeface="Arial"/>
                <a:cs typeface="Arial" pitchFamily="34" charset="0"/>
              </a:rPr>
              <a:t>                                                                                                                                                                                                                                                   </a:t>
            </a:r>
            <a:endParaRPr kumimoji="0" lang="ar-IQ" sz="1000" b="0" i="0" u="none" strike="noStrike" cap="none" normalizeH="0" baseline="0" dirty="0" smtClean="0">
              <a:ln>
                <a:noFill/>
              </a:ln>
              <a:solidFill>
                <a:srgbClr val="333333"/>
              </a:solidFill>
              <a:effectLst/>
              <a:latin typeface="ArtifaktElement"/>
              <a:cs typeface="Arial" pitchFamily="34" charset="0"/>
            </a:endParaRPr>
          </a:p>
        </p:txBody>
      </p:sp>
      <p:pic>
        <p:nvPicPr>
          <p:cNvPr id="15" name="Picture 6"/>
          <p:cNvPicPr>
            <a:picLocks noChangeAspect="1" noChangeArrowheads="1"/>
          </p:cNvPicPr>
          <p:nvPr/>
        </p:nvPicPr>
        <p:blipFill>
          <a:blip r:embed="rId2" cstate="print"/>
          <a:srcRect l="11694" t="4607" r="74840" b="75851"/>
          <a:stretch>
            <a:fillRect/>
          </a:stretch>
        </p:blipFill>
        <p:spPr bwMode="auto">
          <a:xfrm>
            <a:off x="5868144" y="1052736"/>
            <a:ext cx="3168352" cy="1551864"/>
          </a:xfrm>
          <a:prstGeom prst="rect">
            <a:avLst/>
          </a:prstGeom>
          <a:noFill/>
          <a:ln w="9525">
            <a:noFill/>
            <a:miter lim="800000"/>
            <a:headEnd/>
            <a:tailEnd/>
          </a:ln>
        </p:spPr>
      </p:pic>
      <p:pic>
        <p:nvPicPr>
          <p:cNvPr id="2050" name="Picture 2"/>
          <p:cNvPicPr>
            <a:picLocks noChangeAspect="1" noChangeArrowheads="1"/>
          </p:cNvPicPr>
          <p:nvPr/>
        </p:nvPicPr>
        <p:blipFill>
          <a:blip r:embed="rId3" cstate="print"/>
          <a:srcRect/>
          <a:stretch>
            <a:fillRect/>
          </a:stretch>
        </p:blipFill>
        <p:spPr bwMode="auto">
          <a:xfrm>
            <a:off x="323528" y="1196752"/>
            <a:ext cx="574923" cy="517431"/>
          </a:xfrm>
          <a:prstGeom prst="rect">
            <a:avLst/>
          </a:prstGeom>
          <a:noFill/>
          <a:ln w="9525">
            <a:noFill/>
            <a:miter lim="800000"/>
            <a:headEnd/>
            <a:tailEnd/>
          </a:ln>
        </p:spPr>
      </p:pic>
      <p:sp>
        <p:nvSpPr>
          <p:cNvPr id="11" name="Rectangle 10"/>
          <p:cNvSpPr/>
          <p:nvPr/>
        </p:nvSpPr>
        <p:spPr>
          <a:xfrm>
            <a:off x="971600" y="1196752"/>
            <a:ext cx="4572000" cy="523220"/>
          </a:xfrm>
          <a:prstGeom prst="rect">
            <a:avLst/>
          </a:prstGeom>
        </p:spPr>
        <p:txBody>
          <a:bodyPr>
            <a:spAutoFit/>
          </a:bodyPr>
          <a:lstStyle/>
          <a:p>
            <a:r>
              <a:rPr lang="en-US" sz="1400" b="1" dirty="0" smtClean="0"/>
              <a:t>Break [ DIMBREAK </a:t>
            </a:r>
            <a:r>
              <a:rPr lang="en-US" sz="1400" b="1" dirty="0" smtClean="0"/>
              <a:t>]: </a:t>
            </a:r>
            <a:r>
              <a:rPr lang="en-US" sz="1400" dirty="0" smtClean="0"/>
              <a:t>It </a:t>
            </a:r>
            <a:r>
              <a:rPr lang="en-US" sz="1400" dirty="0" smtClean="0"/>
              <a:t>is used to create breaks in dimension, extension, and leader lines. </a:t>
            </a:r>
            <a:endParaRPr lang="ar-IQ" sz="1400" dirty="0"/>
          </a:p>
        </p:txBody>
      </p:sp>
      <p:sp>
        <p:nvSpPr>
          <p:cNvPr id="13" name="Rectangle 12"/>
          <p:cNvSpPr/>
          <p:nvPr/>
        </p:nvSpPr>
        <p:spPr>
          <a:xfrm>
            <a:off x="323528" y="1970837"/>
            <a:ext cx="6192688" cy="1384995"/>
          </a:xfrm>
          <a:prstGeom prst="rect">
            <a:avLst/>
          </a:prstGeom>
        </p:spPr>
        <p:txBody>
          <a:bodyPr wrap="square">
            <a:spAutoFit/>
          </a:bodyPr>
          <a:lstStyle/>
          <a:p>
            <a:endParaRPr lang="ar-IQ" sz="1400" dirty="0" smtClean="0"/>
          </a:p>
          <a:p>
            <a:r>
              <a:rPr lang="en-US" sz="1400" dirty="0" smtClean="0"/>
              <a:t>• Click Annotate &gt; Dimensions &gt; Break on the ribbon. </a:t>
            </a:r>
          </a:p>
          <a:p>
            <a:r>
              <a:rPr lang="en-US" sz="1400" dirty="0" smtClean="0"/>
              <a:t>• Select the dimension to add a break. </a:t>
            </a:r>
          </a:p>
          <a:p>
            <a:r>
              <a:rPr lang="en-US" sz="1400" dirty="0" smtClean="0"/>
              <a:t>• Select the cutting object; the dimension will be broken by the cutting object. </a:t>
            </a:r>
            <a:endParaRPr lang="en-US" sz="1400" dirty="0" smtClean="0"/>
          </a:p>
          <a:p>
            <a:r>
              <a:rPr lang="en-US" sz="1400" dirty="0" smtClean="0"/>
              <a:t>• </a:t>
            </a:r>
            <a:r>
              <a:rPr lang="en-US" sz="1400" dirty="0" smtClean="0"/>
              <a:t>Right-click to exit the tool. </a:t>
            </a:r>
          </a:p>
          <a:p>
            <a:endParaRPr lang="en-US" sz="1400" dirty="0" smtClean="0"/>
          </a:p>
        </p:txBody>
      </p:sp>
      <p:pic>
        <p:nvPicPr>
          <p:cNvPr id="2051" name="Picture 3"/>
          <p:cNvPicPr>
            <a:picLocks noChangeAspect="1" noChangeArrowheads="1"/>
          </p:cNvPicPr>
          <p:nvPr/>
        </p:nvPicPr>
        <p:blipFill>
          <a:blip r:embed="rId4" cstate="print"/>
          <a:srcRect/>
          <a:stretch>
            <a:fillRect/>
          </a:stretch>
        </p:blipFill>
        <p:spPr bwMode="auto">
          <a:xfrm>
            <a:off x="1052668" y="3429000"/>
            <a:ext cx="2079172" cy="1226386"/>
          </a:xfrm>
          <a:prstGeom prst="rect">
            <a:avLst/>
          </a:prstGeom>
          <a:noFill/>
          <a:ln w="9525">
            <a:noFill/>
            <a:miter lim="800000"/>
            <a:headEnd/>
            <a:tailEnd/>
          </a:ln>
        </p:spPr>
      </p:pic>
      <p:pic>
        <p:nvPicPr>
          <p:cNvPr id="2052" name="Picture 4"/>
          <p:cNvPicPr>
            <a:picLocks noChangeAspect="1" noChangeArrowheads="1"/>
          </p:cNvPicPr>
          <p:nvPr/>
        </p:nvPicPr>
        <p:blipFill>
          <a:blip r:embed="rId5" cstate="print"/>
          <a:srcRect/>
          <a:stretch>
            <a:fillRect/>
          </a:stretch>
        </p:blipFill>
        <p:spPr bwMode="auto">
          <a:xfrm>
            <a:off x="4199800" y="3382028"/>
            <a:ext cx="2383737" cy="1368517"/>
          </a:xfrm>
          <a:prstGeom prst="rect">
            <a:avLst/>
          </a:prstGeom>
          <a:noFill/>
          <a:ln w="9525">
            <a:noFill/>
            <a:miter lim="800000"/>
            <a:headEnd/>
            <a:tailEnd/>
          </a:ln>
        </p:spPr>
      </p:pic>
      <p:sp>
        <p:nvSpPr>
          <p:cNvPr id="14" name="Right Arrow 13"/>
          <p:cNvSpPr/>
          <p:nvPr/>
        </p:nvSpPr>
        <p:spPr>
          <a:xfrm>
            <a:off x="3131840" y="4077072"/>
            <a:ext cx="720080" cy="144016"/>
          </a:xfrm>
          <a:prstGeom prst="rightArrow">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ar-IQ"/>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4282" y="428605"/>
            <a:ext cx="8643998"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rtl="1"/>
            <a:r>
              <a:rPr lang="ar-IQ" sz="3600" dirty="0" smtClean="0">
                <a:latin typeface="Arial Black" pitchFamily="34" charset="0"/>
                <a:cs typeface="(AH) Manal Black" pitchFamily="2" charset="-78"/>
              </a:rPr>
              <a:t>الدرس القادم ...                  </a:t>
            </a:r>
            <a:r>
              <a:rPr lang="en-US" sz="2400" b="1" dirty="0" smtClean="0">
                <a:latin typeface="Arial Black" pitchFamily="34" charset="0"/>
                <a:cs typeface="(AH) Manal Black" pitchFamily="2" charset="-78"/>
              </a:rPr>
              <a:t>AutoCAD 2021</a:t>
            </a:r>
          </a:p>
        </p:txBody>
      </p:sp>
      <p:sp>
        <p:nvSpPr>
          <p:cNvPr id="5" name="TextBox 4"/>
          <p:cNvSpPr txBox="1"/>
          <p:nvPr/>
        </p:nvSpPr>
        <p:spPr>
          <a:xfrm>
            <a:off x="611560" y="1844824"/>
            <a:ext cx="7992888" cy="523220"/>
          </a:xfrm>
          <a:prstGeom prst="rect">
            <a:avLst/>
          </a:prstGeom>
          <a:noFill/>
        </p:spPr>
        <p:txBody>
          <a:bodyPr wrap="square" rtlCol="1">
            <a:spAutoFit/>
          </a:bodyPr>
          <a:lstStyle/>
          <a:p>
            <a:pPr algn="r"/>
            <a:r>
              <a:rPr lang="ar-IQ" sz="2800" dirty="0" smtClean="0">
                <a:cs typeface="(AH) Manal Black" pitchFamily="2" charset="-78"/>
              </a:rPr>
              <a:t>في الدرس القادم ... </a:t>
            </a:r>
            <a:r>
              <a:rPr lang="ar-IQ" sz="2800" dirty="0" smtClean="0">
                <a:cs typeface="(AH) Manal Black" pitchFamily="2" charset="-78"/>
              </a:rPr>
              <a:t>إنشاء أنماط الابعاد و إضافة </a:t>
            </a:r>
            <a:r>
              <a:rPr lang="ar-IQ" sz="2800" dirty="0" smtClean="0">
                <a:cs typeface="(AH) Manal Black" pitchFamily="2" charset="-78"/>
              </a:rPr>
              <a:t>النصوص... بإذن الله</a:t>
            </a:r>
            <a:endParaRPr lang="ar-IQ" sz="2800" dirty="0">
              <a:cs typeface="(AH) Manal Black" pitchFamily="2" charset="-78"/>
            </a:endParaRPr>
          </a:p>
        </p:txBody>
      </p:sp>
      <p:sp>
        <p:nvSpPr>
          <p:cNvPr id="6" name="TextBox 5"/>
          <p:cNvSpPr txBox="1"/>
          <p:nvPr/>
        </p:nvSpPr>
        <p:spPr>
          <a:xfrm>
            <a:off x="539552" y="5229200"/>
            <a:ext cx="4248472" cy="1015663"/>
          </a:xfrm>
          <a:prstGeom prst="rect">
            <a:avLst/>
          </a:prstGeom>
          <a:noFill/>
        </p:spPr>
        <p:txBody>
          <a:bodyPr wrap="square" rtlCol="1">
            <a:spAutoFit/>
          </a:bodyPr>
          <a:lstStyle/>
          <a:p>
            <a:r>
              <a:rPr lang="ar-IQ" sz="6000" dirty="0" smtClean="0">
                <a:latin typeface="Hacen Extender X-Slant" pitchFamily="2" charset="-78"/>
                <a:cs typeface="Hacen Extender X-Slant" pitchFamily="2" charset="-78"/>
              </a:rPr>
              <a:t>شكراً جزيلا</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79512" y="642918"/>
            <a:ext cx="8568952" cy="2431435"/>
          </a:xfrm>
          <a:prstGeom prst="rect">
            <a:avLst/>
          </a:prstGeom>
          <a:noFill/>
        </p:spPr>
        <p:txBody>
          <a:bodyPr wrap="square" rtlCol="0">
            <a:spAutoFit/>
          </a:bodyPr>
          <a:lstStyle/>
          <a:p>
            <a:pPr algn="r"/>
            <a:r>
              <a:rPr lang="en-US" sz="3200" dirty="0" smtClean="0">
                <a:cs typeface="(AH) Manal Black" pitchFamily="2" charset="-78"/>
              </a:rPr>
              <a:t>   </a:t>
            </a:r>
            <a:r>
              <a:rPr lang="ar-IQ" sz="3200" dirty="0" smtClean="0">
                <a:cs typeface="(AH) Manal Black" pitchFamily="2" charset="-78"/>
              </a:rPr>
              <a:t>في نهاية هذا الدرس يستطيع الطالب أن يتعرف على:</a:t>
            </a:r>
          </a:p>
          <a:p>
            <a:pPr algn="r"/>
            <a:endParaRPr lang="ar-IQ" sz="2400" dirty="0">
              <a:cs typeface="AL-Mateen" pitchFamily="2" charset="-78"/>
            </a:endParaRPr>
          </a:p>
          <a:p>
            <a:pPr algn="r" rtl="1">
              <a:lnSpc>
                <a:spcPct val="150000"/>
              </a:lnSpc>
              <a:buFont typeface="Arial" pitchFamily="34" charset="0"/>
              <a:buChar char="•"/>
            </a:pPr>
            <a:r>
              <a:rPr lang="ar-IQ" sz="2400" b="1" dirty="0" smtClean="0"/>
              <a:t> إضافة الابعاد   </a:t>
            </a:r>
            <a:r>
              <a:rPr lang="en-US" sz="2400" b="1" dirty="0" smtClean="0"/>
              <a:t>Adding Dimensions                    </a:t>
            </a:r>
          </a:p>
          <a:p>
            <a:pPr algn="r" rtl="1">
              <a:lnSpc>
                <a:spcPct val="150000"/>
              </a:lnSpc>
              <a:buFont typeface="Arial" pitchFamily="34" charset="0"/>
              <a:buChar char="•"/>
            </a:pPr>
            <a:endParaRPr lang="en-US" sz="2400" b="1" dirty="0" smtClean="0"/>
          </a:p>
          <a:p>
            <a:pPr algn="r"/>
            <a:endParaRPr lang="en-US" sz="2400" dirty="0">
              <a:cs typeface="AL-Mateen" pitchFamily="2" charset="-78"/>
            </a:endParaRPr>
          </a:p>
        </p:txBody>
      </p:sp>
      <p:sp>
        <p:nvSpPr>
          <p:cNvPr id="9" name="Rounded Rectangle 8"/>
          <p:cNvSpPr/>
          <p:nvPr/>
        </p:nvSpPr>
        <p:spPr>
          <a:xfrm>
            <a:off x="2627784" y="620688"/>
            <a:ext cx="6160198" cy="642942"/>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cs typeface="(AH) Manal Black" pitchFamily="2" charset="-78"/>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14282" y="428605"/>
            <a:ext cx="8643998"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r" rtl="1"/>
            <a:r>
              <a:rPr lang="ar-IQ" sz="3200" dirty="0" smtClean="0">
                <a:latin typeface="Arial Black" pitchFamily="34" charset="0"/>
                <a:cs typeface="(AH) Manal Black" pitchFamily="2" charset="-78"/>
              </a:rPr>
              <a:t>إضافة الابعاد                                                   </a:t>
            </a:r>
            <a:r>
              <a:rPr lang="en-US" sz="3200" dirty="0" smtClean="0">
                <a:latin typeface="Arial Black" pitchFamily="34" charset="0"/>
                <a:cs typeface="(AH) Manal Black" pitchFamily="2" charset="-78"/>
              </a:rPr>
              <a:t>Dimensioning</a:t>
            </a:r>
            <a:endParaRPr lang="en-US" sz="3200" b="1" dirty="0" smtClean="0">
              <a:latin typeface="Arial Black" pitchFamily="34" charset="0"/>
              <a:cs typeface="(AH) Manal Black" pitchFamily="2" charset="-78"/>
            </a:endParaRPr>
          </a:p>
        </p:txBody>
      </p:sp>
      <p:sp>
        <p:nvSpPr>
          <p:cNvPr id="12" name="TextBox 11"/>
          <p:cNvSpPr txBox="1"/>
          <p:nvPr/>
        </p:nvSpPr>
        <p:spPr>
          <a:xfrm>
            <a:off x="323528" y="1196752"/>
            <a:ext cx="5832648" cy="2031325"/>
          </a:xfrm>
          <a:prstGeom prst="rect">
            <a:avLst/>
          </a:prstGeom>
          <a:noFill/>
        </p:spPr>
        <p:txBody>
          <a:bodyPr wrap="square" rtlCol="0">
            <a:spAutoFit/>
          </a:bodyPr>
          <a:lstStyle/>
          <a:p>
            <a:pPr algn="just"/>
            <a:r>
              <a:rPr lang="en-US" sz="1400" b="1" dirty="0" smtClean="0"/>
              <a:t>Dimensioning : </a:t>
            </a:r>
            <a:r>
              <a:rPr lang="en-US" sz="1400" dirty="0" smtClean="0"/>
              <a:t>In previous chapters, we learned how to draw create drawings. However, while creating a drawing, we also need to apply the size information. We can provide the size information by applying dimensions to the drawings. In this lesson, we will learn how to create various types of dimensions. We will also learn about some standard ways and best practices of dimensioning .</a:t>
            </a:r>
          </a:p>
          <a:p>
            <a:r>
              <a:rPr lang="en-US" sz="1400" b="1" dirty="0" smtClean="0"/>
              <a:t>Creating Dimensions : </a:t>
            </a:r>
            <a:r>
              <a:rPr lang="en-US" sz="1400" dirty="0" smtClean="0"/>
              <a:t>In AutoCAD, there are many tools available for creating dimensions. You can access these tools from the Ribbon, Command line, and Menu Bar. </a:t>
            </a:r>
            <a:endParaRPr lang="en-US" sz="1400" dirty="0"/>
          </a:p>
        </p:txBody>
      </p:sp>
      <p:pic>
        <p:nvPicPr>
          <p:cNvPr id="1026" name="Picture 2"/>
          <p:cNvPicPr>
            <a:picLocks noChangeAspect="1" noChangeArrowheads="1"/>
          </p:cNvPicPr>
          <p:nvPr/>
        </p:nvPicPr>
        <p:blipFill>
          <a:blip r:embed="rId2" cstate="print"/>
          <a:srcRect l="18427" t="4851" r="74840" b="83599"/>
          <a:stretch>
            <a:fillRect/>
          </a:stretch>
        </p:blipFill>
        <p:spPr bwMode="auto">
          <a:xfrm>
            <a:off x="6228183" y="1340768"/>
            <a:ext cx="2611927" cy="1512168"/>
          </a:xfrm>
          <a:prstGeom prst="rect">
            <a:avLst/>
          </a:prstGeom>
          <a:noFill/>
          <a:ln w="9525">
            <a:noFill/>
            <a:miter lim="800000"/>
            <a:headEnd/>
            <a:tailEnd/>
          </a:ln>
        </p:spPr>
      </p:pic>
      <p:pic>
        <p:nvPicPr>
          <p:cNvPr id="3" name="Picture 3"/>
          <p:cNvPicPr>
            <a:picLocks noChangeAspect="1" noChangeArrowheads="1"/>
          </p:cNvPicPr>
          <p:nvPr/>
        </p:nvPicPr>
        <p:blipFill>
          <a:blip r:embed="rId3" cstate="print"/>
          <a:srcRect/>
          <a:stretch>
            <a:fillRect/>
          </a:stretch>
        </p:blipFill>
        <p:spPr bwMode="auto">
          <a:xfrm>
            <a:off x="539552" y="3429000"/>
            <a:ext cx="733425" cy="847725"/>
          </a:xfrm>
          <a:prstGeom prst="rect">
            <a:avLst/>
          </a:prstGeom>
          <a:noFill/>
          <a:ln w="9525">
            <a:noFill/>
            <a:miter lim="800000"/>
            <a:headEnd/>
            <a:tailEnd/>
          </a:ln>
        </p:spPr>
      </p:pic>
      <p:sp>
        <p:nvSpPr>
          <p:cNvPr id="17" name="Rectangle 16"/>
          <p:cNvSpPr/>
          <p:nvPr/>
        </p:nvSpPr>
        <p:spPr>
          <a:xfrm>
            <a:off x="1475656" y="3573016"/>
            <a:ext cx="7272808" cy="307777"/>
          </a:xfrm>
          <a:prstGeom prst="rect">
            <a:avLst/>
          </a:prstGeom>
        </p:spPr>
        <p:txBody>
          <a:bodyPr wrap="square">
            <a:spAutoFit/>
          </a:bodyPr>
          <a:lstStyle/>
          <a:p>
            <a:r>
              <a:rPr lang="en-US" sz="1400" b="1" dirty="0" smtClean="0"/>
              <a:t>Dimension [ DIM ]: </a:t>
            </a:r>
            <a:r>
              <a:rPr lang="en-US" sz="1400" dirty="0" smtClean="0"/>
              <a:t>This tool is used to create the dimensions according to the entity selected. </a:t>
            </a:r>
            <a:endParaRPr lang="ar-IQ" sz="1400" dirty="0"/>
          </a:p>
        </p:txBody>
      </p:sp>
      <p:sp>
        <p:nvSpPr>
          <p:cNvPr id="18" name="Rectangle 17"/>
          <p:cNvSpPr/>
          <p:nvPr/>
        </p:nvSpPr>
        <p:spPr>
          <a:xfrm>
            <a:off x="1475656" y="3717032"/>
            <a:ext cx="6768752" cy="523220"/>
          </a:xfrm>
          <a:prstGeom prst="rect">
            <a:avLst/>
          </a:prstGeom>
        </p:spPr>
        <p:txBody>
          <a:bodyPr wrap="square">
            <a:spAutoFit/>
          </a:bodyPr>
          <a:lstStyle/>
          <a:p>
            <a:endParaRPr lang="ar-IQ" sz="1400" dirty="0" smtClean="0"/>
          </a:p>
          <a:p>
            <a:r>
              <a:rPr lang="en-US" sz="1400" dirty="0" smtClean="0"/>
              <a:t>Select a line entity, move the cursor and click to place the linear dimension, as shown. </a:t>
            </a:r>
          </a:p>
        </p:txBody>
      </p:sp>
      <p:pic>
        <p:nvPicPr>
          <p:cNvPr id="4" name="Picture 4"/>
          <p:cNvPicPr>
            <a:picLocks noChangeAspect="1" noChangeArrowheads="1"/>
          </p:cNvPicPr>
          <p:nvPr/>
        </p:nvPicPr>
        <p:blipFill>
          <a:blip r:embed="rId4" cstate="print"/>
          <a:srcRect/>
          <a:stretch>
            <a:fillRect/>
          </a:stretch>
        </p:blipFill>
        <p:spPr bwMode="auto">
          <a:xfrm>
            <a:off x="1907704" y="4593970"/>
            <a:ext cx="2259471" cy="2014469"/>
          </a:xfrm>
          <a:prstGeom prst="rect">
            <a:avLst/>
          </a:prstGeom>
          <a:noFill/>
          <a:ln w="9525">
            <a:noFill/>
            <a:miter lim="800000"/>
            <a:headEnd/>
            <a:tailEnd/>
          </a:ln>
        </p:spPr>
      </p:pic>
      <p:pic>
        <p:nvPicPr>
          <p:cNvPr id="5" name="Picture 5"/>
          <p:cNvPicPr>
            <a:picLocks noChangeAspect="1" noChangeArrowheads="1"/>
          </p:cNvPicPr>
          <p:nvPr/>
        </p:nvPicPr>
        <p:blipFill>
          <a:blip r:embed="rId5" cstate="print"/>
          <a:srcRect/>
          <a:stretch>
            <a:fillRect/>
          </a:stretch>
        </p:blipFill>
        <p:spPr bwMode="auto">
          <a:xfrm>
            <a:off x="5076056" y="4646945"/>
            <a:ext cx="2232248" cy="1966828"/>
          </a:xfrm>
          <a:prstGeom prst="rect">
            <a:avLst/>
          </a:prstGeom>
          <a:noFill/>
          <a:ln w="9525">
            <a:noFill/>
            <a:miter lim="800000"/>
            <a:headEnd/>
            <a:tailEnd/>
          </a:ln>
        </p:spPr>
      </p:pic>
      <p:sp>
        <p:nvSpPr>
          <p:cNvPr id="19" name="Right Arrow 18"/>
          <p:cNvSpPr/>
          <p:nvPr/>
        </p:nvSpPr>
        <p:spPr>
          <a:xfrm>
            <a:off x="4283968" y="5373216"/>
            <a:ext cx="720080" cy="216024"/>
          </a:xfrm>
          <a:prstGeom prst="rightArrow">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ar-IQ"/>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l="20098" t="4851" r="77118" b="86349"/>
          <a:stretch>
            <a:fillRect/>
          </a:stretch>
        </p:blipFill>
        <p:spPr bwMode="auto">
          <a:xfrm>
            <a:off x="7020272" y="1412776"/>
            <a:ext cx="1620180" cy="1728192"/>
          </a:xfrm>
          <a:prstGeom prst="rect">
            <a:avLst/>
          </a:prstGeom>
          <a:noFill/>
          <a:ln w="9525">
            <a:noFill/>
            <a:miter lim="800000"/>
            <a:headEnd/>
            <a:tailEnd/>
          </a:ln>
        </p:spPr>
      </p:pic>
      <p:sp>
        <p:nvSpPr>
          <p:cNvPr id="11" name="Rectangle 10"/>
          <p:cNvSpPr/>
          <p:nvPr/>
        </p:nvSpPr>
        <p:spPr>
          <a:xfrm>
            <a:off x="179512" y="1268760"/>
            <a:ext cx="7488832" cy="4185761"/>
          </a:xfrm>
          <a:prstGeom prst="rect">
            <a:avLst/>
          </a:prstGeom>
        </p:spPr>
        <p:txBody>
          <a:bodyPr wrap="square">
            <a:spAutoFit/>
          </a:bodyPr>
          <a:lstStyle/>
          <a:p>
            <a:endParaRPr lang="ar-IQ" sz="1400" dirty="0" smtClean="0"/>
          </a:p>
          <a:p>
            <a:pPr>
              <a:buFont typeface="Arial" pitchFamily="34" charset="0"/>
              <a:buChar char="•"/>
            </a:pPr>
            <a:r>
              <a:rPr lang="en-US" sz="1400" dirty="0" smtClean="0"/>
              <a:t> Select a circle, move the cursor and click to place the diameter dimension, as shown. </a:t>
            </a:r>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r>
              <a:rPr lang="en-US" sz="1400" dirty="0" smtClean="0"/>
              <a:t>• Select an arc, move the cursor and click to place the radial dimension, as shown. </a:t>
            </a:r>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r>
              <a:rPr lang="en-US" sz="1400" dirty="0" smtClean="0"/>
              <a:t>• Similarly, select two lines and place the angular dimension, as shown. </a:t>
            </a:r>
          </a:p>
        </p:txBody>
      </p:sp>
      <p:pic>
        <p:nvPicPr>
          <p:cNvPr id="2050" name="Picture 2"/>
          <p:cNvPicPr>
            <a:picLocks noChangeAspect="1" noChangeArrowheads="1"/>
          </p:cNvPicPr>
          <p:nvPr/>
        </p:nvPicPr>
        <p:blipFill>
          <a:blip r:embed="rId3" cstate="print"/>
          <a:srcRect/>
          <a:stretch>
            <a:fillRect/>
          </a:stretch>
        </p:blipFill>
        <p:spPr bwMode="auto">
          <a:xfrm>
            <a:off x="2195736" y="1772816"/>
            <a:ext cx="1368152" cy="1368152"/>
          </a:xfrm>
          <a:prstGeom prst="rect">
            <a:avLst/>
          </a:prstGeom>
          <a:noFill/>
          <a:ln w="9525">
            <a:noFill/>
            <a:miter lim="800000"/>
            <a:headEnd/>
            <a:tailEnd/>
          </a:ln>
        </p:spPr>
      </p:pic>
      <p:pic>
        <p:nvPicPr>
          <p:cNvPr id="2051" name="Picture 3"/>
          <p:cNvPicPr>
            <a:picLocks noChangeAspect="1" noChangeArrowheads="1"/>
          </p:cNvPicPr>
          <p:nvPr/>
        </p:nvPicPr>
        <p:blipFill>
          <a:blip r:embed="rId4" cstate="print"/>
          <a:srcRect/>
          <a:stretch>
            <a:fillRect/>
          </a:stretch>
        </p:blipFill>
        <p:spPr bwMode="auto">
          <a:xfrm>
            <a:off x="2411760" y="3429000"/>
            <a:ext cx="1584176" cy="1670195"/>
          </a:xfrm>
          <a:prstGeom prst="rect">
            <a:avLst/>
          </a:prstGeom>
          <a:noFill/>
          <a:ln w="9525">
            <a:noFill/>
            <a:miter lim="800000"/>
            <a:headEnd/>
            <a:tailEnd/>
          </a:ln>
        </p:spPr>
      </p:pic>
      <p:pic>
        <p:nvPicPr>
          <p:cNvPr id="2052" name="Picture 4"/>
          <p:cNvPicPr>
            <a:picLocks noChangeAspect="1" noChangeArrowheads="1"/>
          </p:cNvPicPr>
          <p:nvPr/>
        </p:nvPicPr>
        <p:blipFill>
          <a:blip r:embed="rId5" cstate="print"/>
          <a:srcRect/>
          <a:stretch>
            <a:fillRect/>
          </a:stretch>
        </p:blipFill>
        <p:spPr bwMode="auto">
          <a:xfrm>
            <a:off x="5796136" y="4365104"/>
            <a:ext cx="2447925" cy="1781175"/>
          </a:xfrm>
          <a:prstGeom prst="rect">
            <a:avLst/>
          </a:prstGeom>
          <a:noFill/>
          <a:ln w="9525">
            <a:noFill/>
            <a:miter lim="800000"/>
            <a:headEnd/>
            <a:tailEnd/>
          </a:ln>
        </p:spPr>
      </p:pic>
      <p:sp>
        <p:nvSpPr>
          <p:cNvPr id="8" name="TextBox 7"/>
          <p:cNvSpPr txBox="1"/>
          <p:nvPr/>
        </p:nvSpPr>
        <p:spPr>
          <a:xfrm>
            <a:off x="251520" y="260648"/>
            <a:ext cx="8643998"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r" rtl="1"/>
            <a:r>
              <a:rPr lang="ar-IQ" sz="3200" dirty="0" smtClean="0">
                <a:latin typeface="Arial Black" pitchFamily="34" charset="0"/>
                <a:cs typeface="(AH) Manal Black" pitchFamily="2" charset="-78"/>
              </a:rPr>
              <a:t>إضافة الابعاد                                                   </a:t>
            </a:r>
            <a:r>
              <a:rPr lang="en-US" sz="3200" dirty="0" smtClean="0">
                <a:latin typeface="Arial Black" pitchFamily="34" charset="0"/>
                <a:cs typeface="(AH) Manal Black" pitchFamily="2" charset="-78"/>
              </a:rPr>
              <a:t>Dimensioning</a:t>
            </a:r>
            <a:endParaRPr lang="en-US" sz="3200" b="1" dirty="0" smtClean="0">
              <a:latin typeface="Arial Black" pitchFamily="34" charset="0"/>
              <a:cs typeface="(AH) Manal Black" pitchFamily="2" charset="-78"/>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14282" y="428605"/>
            <a:ext cx="8643998"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r" rtl="1"/>
            <a:r>
              <a:rPr lang="ar-IQ" sz="3200" dirty="0" smtClean="0">
                <a:latin typeface="Arial Black" pitchFamily="34" charset="0"/>
                <a:cs typeface="(AH) Manal Black" pitchFamily="2" charset="-78"/>
              </a:rPr>
              <a:t>إضافة الابعاد </a:t>
            </a:r>
            <a:r>
              <a:rPr lang="en-US" sz="3200" dirty="0" smtClean="0">
                <a:latin typeface="Arial Black" pitchFamily="34" charset="0"/>
                <a:cs typeface="(AH) Manal Black" pitchFamily="2" charset="-78"/>
              </a:rPr>
              <a:t>Dimensioning                            </a:t>
            </a:r>
            <a:endParaRPr lang="en-US" sz="3200" b="1" dirty="0" smtClean="0">
              <a:latin typeface="Arial Black" pitchFamily="34" charset="0"/>
              <a:cs typeface="(AH) Manal Black" pitchFamily="2" charset="-78"/>
            </a:endParaRPr>
          </a:p>
        </p:txBody>
      </p:sp>
      <p:pic>
        <p:nvPicPr>
          <p:cNvPr id="3074" name="Picture 2"/>
          <p:cNvPicPr>
            <a:picLocks noChangeAspect="1" noChangeArrowheads="1"/>
          </p:cNvPicPr>
          <p:nvPr/>
        </p:nvPicPr>
        <p:blipFill>
          <a:blip r:embed="rId2" cstate="print"/>
          <a:srcRect l="18782" r="72359" b="53150"/>
          <a:stretch>
            <a:fillRect/>
          </a:stretch>
        </p:blipFill>
        <p:spPr bwMode="auto">
          <a:xfrm>
            <a:off x="7092280" y="1124744"/>
            <a:ext cx="1800200" cy="3212976"/>
          </a:xfrm>
          <a:prstGeom prst="rect">
            <a:avLst/>
          </a:prstGeom>
          <a:noFill/>
          <a:ln w="9525">
            <a:noFill/>
            <a:miter lim="800000"/>
            <a:headEnd/>
            <a:tailEnd/>
          </a:ln>
        </p:spPr>
      </p:pic>
      <p:sp>
        <p:nvSpPr>
          <p:cNvPr id="9" name="Rectangle 8"/>
          <p:cNvSpPr/>
          <p:nvPr/>
        </p:nvSpPr>
        <p:spPr>
          <a:xfrm>
            <a:off x="1259632" y="1268760"/>
            <a:ext cx="5832648" cy="307777"/>
          </a:xfrm>
          <a:prstGeom prst="rect">
            <a:avLst/>
          </a:prstGeom>
        </p:spPr>
        <p:txBody>
          <a:bodyPr wrap="square">
            <a:spAutoFit/>
          </a:bodyPr>
          <a:lstStyle/>
          <a:p>
            <a:r>
              <a:rPr lang="en-US" sz="1400" dirty="0" smtClean="0"/>
              <a:t>Linear [ DLI] : This tool is used to create horizontal and vertical dimensions. </a:t>
            </a:r>
            <a:endParaRPr lang="ar-IQ" sz="1400" dirty="0"/>
          </a:p>
        </p:txBody>
      </p:sp>
      <p:pic>
        <p:nvPicPr>
          <p:cNvPr id="3075" name="Picture 3"/>
          <p:cNvPicPr>
            <a:picLocks noChangeAspect="1" noChangeArrowheads="1"/>
          </p:cNvPicPr>
          <p:nvPr/>
        </p:nvPicPr>
        <p:blipFill>
          <a:blip r:embed="rId3" cstate="print"/>
          <a:srcRect/>
          <a:stretch>
            <a:fillRect/>
          </a:stretch>
        </p:blipFill>
        <p:spPr bwMode="auto">
          <a:xfrm>
            <a:off x="395536" y="1268760"/>
            <a:ext cx="742950" cy="257175"/>
          </a:xfrm>
          <a:prstGeom prst="rect">
            <a:avLst/>
          </a:prstGeom>
          <a:noFill/>
          <a:ln w="9525">
            <a:noFill/>
            <a:miter lim="800000"/>
            <a:headEnd/>
            <a:tailEnd/>
          </a:ln>
        </p:spPr>
      </p:pic>
      <p:pic>
        <p:nvPicPr>
          <p:cNvPr id="3076" name="Picture 4"/>
          <p:cNvPicPr>
            <a:picLocks noChangeAspect="1" noChangeArrowheads="1"/>
          </p:cNvPicPr>
          <p:nvPr/>
        </p:nvPicPr>
        <p:blipFill>
          <a:blip r:embed="rId4" cstate="print"/>
          <a:srcRect/>
          <a:stretch>
            <a:fillRect/>
          </a:stretch>
        </p:blipFill>
        <p:spPr bwMode="auto">
          <a:xfrm>
            <a:off x="4283968" y="2420888"/>
            <a:ext cx="1948599" cy="1728192"/>
          </a:xfrm>
          <a:prstGeom prst="rect">
            <a:avLst/>
          </a:prstGeom>
          <a:noFill/>
          <a:ln w="9525">
            <a:noFill/>
            <a:miter lim="800000"/>
            <a:headEnd/>
            <a:tailEnd/>
          </a:ln>
        </p:spPr>
      </p:pic>
      <p:sp>
        <p:nvSpPr>
          <p:cNvPr id="12" name="Rectangle 11"/>
          <p:cNvSpPr/>
          <p:nvPr/>
        </p:nvSpPr>
        <p:spPr>
          <a:xfrm>
            <a:off x="323528" y="1340768"/>
            <a:ext cx="6534472" cy="1384995"/>
          </a:xfrm>
          <a:prstGeom prst="rect">
            <a:avLst/>
          </a:prstGeom>
        </p:spPr>
        <p:txBody>
          <a:bodyPr wrap="square">
            <a:spAutoFit/>
          </a:bodyPr>
          <a:lstStyle/>
          <a:p>
            <a:endParaRPr lang="ar-IQ" sz="1400" dirty="0" smtClean="0"/>
          </a:p>
          <a:p>
            <a:r>
              <a:rPr lang="en-US" sz="1400" dirty="0" smtClean="0"/>
              <a:t>• Click Annotate &gt; Dimensions &gt; Dimension &gt; Linear on the ribbon. </a:t>
            </a:r>
          </a:p>
          <a:p>
            <a:r>
              <a:rPr lang="en-US" sz="1400" dirty="0" smtClean="0"/>
              <a:t>• Select the first and second points of the dimension. </a:t>
            </a:r>
          </a:p>
          <a:p>
            <a:r>
              <a:rPr lang="en-US" sz="1400" dirty="0" smtClean="0"/>
              <a:t>• Move the cursor in horizontal direction to create a vertical dimension (or) move in the vertical direction to create a horizontal dimension. </a:t>
            </a:r>
          </a:p>
          <a:p>
            <a:r>
              <a:rPr lang="en-US" sz="1400" dirty="0" smtClean="0"/>
              <a:t>• Click to place the dimension. </a:t>
            </a:r>
          </a:p>
        </p:txBody>
      </p:sp>
      <p:pic>
        <p:nvPicPr>
          <p:cNvPr id="3077" name="Picture 5"/>
          <p:cNvPicPr>
            <a:picLocks noChangeAspect="1" noChangeArrowheads="1"/>
          </p:cNvPicPr>
          <p:nvPr/>
        </p:nvPicPr>
        <p:blipFill>
          <a:blip r:embed="rId5" cstate="print"/>
          <a:srcRect/>
          <a:stretch>
            <a:fillRect/>
          </a:stretch>
        </p:blipFill>
        <p:spPr bwMode="auto">
          <a:xfrm>
            <a:off x="395536" y="4279380"/>
            <a:ext cx="792088" cy="301748"/>
          </a:xfrm>
          <a:prstGeom prst="rect">
            <a:avLst/>
          </a:prstGeom>
          <a:noFill/>
          <a:ln w="9525">
            <a:noFill/>
            <a:miter lim="800000"/>
            <a:headEnd/>
            <a:tailEnd/>
          </a:ln>
        </p:spPr>
      </p:pic>
      <p:sp>
        <p:nvSpPr>
          <p:cNvPr id="14" name="Rectangle 13"/>
          <p:cNvSpPr/>
          <p:nvPr/>
        </p:nvSpPr>
        <p:spPr>
          <a:xfrm>
            <a:off x="1187624" y="4273932"/>
            <a:ext cx="5688632" cy="523220"/>
          </a:xfrm>
          <a:prstGeom prst="rect">
            <a:avLst/>
          </a:prstGeom>
        </p:spPr>
        <p:txBody>
          <a:bodyPr wrap="square">
            <a:spAutoFit/>
          </a:bodyPr>
          <a:lstStyle/>
          <a:p>
            <a:r>
              <a:rPr lang="en-US" sz="1400" b="1" dirty="0" smtClean="0"/>
              <a:t>Aligned [ DAL ]:</a:t>
            </a:r>
            <a:r>
              <a:rPr lang="en-US" sz="1400" dirty="0" smtClean="0"/>
              <a:t>  This tool is used to create a linear dimension parallel to the object. </a:t>
            </a:r>
            <a:endParaRPr lang="ar-IQ" sz="1400" dirty="0"/>
          </a:p>
        </p:txBody>
      </p:sp>
      <p:pic>
        <p:nvPicPr>
          <p:cNvPr id="3078" name="Picture 6"/>
          <p:cNvPicPr>
            <a:picLocks noChangeAspect="1" noChangeArrowheads="1"/>
          </p:cNvPicPr>
          <p:nvPr/>
        </p:nvPicPr>
        <p:blipFill>
          <a:blip r:embed="rId6" cstate="print"/>
          <a:srcRect/>
          <a:stretch>
            <a:fillRect/>
          </a:stretch>
        </p:blipFill>
        <p:spPr bwMode="auto">
          <a:xfrm>
            <a:off x="4644008" y="4869159"/>
            <a:ext cx="1656184" cy="1403546"/>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14282" y="428605"/>
            <a:ext cx="8643998"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r" rtl="1"/>
            <a:r>
              <a:rPr lang="ar-IQ" sz="3200" dirty="0" smtClean="0">
                <a:latin typeface="Arial Black" pitchFamily="34" charset="0"/>
                <a:cs typeface="(AH) Manal Black" pitchFamily="2" charset="-78"/>
              </a:rPr>
              <a:t>إضافة الابعاد </a:t>
            </a:r>
            <a:r>
              <a:rPr lang="en-US" sz="3200" dirty="0" smtClean="0">
                <a:latin typeface="Arial Black" pitchFamily="34" charset="0"/>
                <a:cs typeface="(AH) Manal Black" pitchFamily="2" charset="-78"/>
              </a:rPr>
              <a:t>Dimensioning                            </a:t>
            </a:r>
            <a:endParaRPr lang="en-US" sz="3200" b="1" dirty="0" smtClean="0">
              <a:latin typeface="Arial Black" pitchFamily="34" charset="0"/>
              <a:cs typeface="(AH) Manal Black" pitchFamily="2" charset="-78"/>
            </a:endParaRPr>
          </a:p>
        </p:txBody>
      </p:sp>
      <p:pic>
        <p:nvPicPr>
          <p:cNvPr id="3074" name="Picture 2"/>
          <p:cNvPicPr>
            <a:picLocks noChangeAspect="1" noChangeArrowheads="1"/>
          </p:cNvPicPr>
          <p:nvPr/>
        </p:nvPicPr>
        <p:blipFill>
          <a:blip r:embed="rId2" cstate="print"/>
          <a:srcRect l="18782" r="72359" b="53150"/>
          <a:stretch>
            <a:fillRect/>
          </a:stretch>
        </p:blipFill>
        <p:spPr bwMode="auto">
          <a:xfrm>
            <a:off x="7092280" y="1124744"/>
            <a:ext cx="1800200" cy="3212976"/>
          </a:xfrm>
          <a:prstGeom prst="rect">
            <a:avLst/>
          </a:prstGeom>
          <a:noFill/>
          <a:ln w="9525">
            <a:noFill/>
            <a:miter lim="800000"/>
            <a:headEnd/>
            <a:tailEnd/>
          </a:ln>
        </p:spPr>
      </p:pic>
      <p:pic>
        <p:nvPicPr>
          <p:cNvPr id="4098" name="Picture 2"/>
          <p:cNvPicPr>
            <a:picLocks noChangeAspect="1" noChangeArrowheads="1"/>
          </p:cNvPicPr>
          <p:nvPr/>
        </p:nvPicPr>
        <p:blipFill>
          <a:blip r:embed="rId3" cstate="print"/>
          <a:srcRect/>
          <a:stretch>
            <a:fillRect/>
          </a:stretch>
        </p:blipFill>
        <p:spPr bwMode="auto">
          <a:xfrm>
            <a:off x="251520" y="1412776"/>
            <a:ext cx="1200150" cy="457200"/>
          </a:xfrm>
          <a:prstGeom prst="rect">
            <a:avLst/>
          </a:prstGeom>
          <a:noFill/>
          <a:ln w="9525">
            <a:noFill/>
            <a:miter lim="800000"/>
            <a:headEnd/>
            <a:tailEnd/>
          </a:ln>
        </p:spPr>
      </p:pic>
      <p:sp>
        <p:nvSpPr>
          <p:cNvPr id="13" name="Rectangle 12"/>
          <p:cNvSpPr/>
          <p:nvPr/>
        </p:nvSpPr>
        <p:spPr>
          <a:xfrm>
            <a:off x="251520" y="1484784"/>
            <a:ext cx="6552728" cy="1169551"/>
          </a:xfrm>
          <a:prstGeom prst="rect">
            <a:avLst/>
          </a:prstGeom>
        </p:spPr>
        <p:txBody>
          <a:bodyPr wrap="square">
            <a:spAutoFit/>
          </a:bodyPr>
          <a:lstStyle/>
          <a:p>
            <a:r>
              <a:rPr lang="en-US" sz="1400" b="1" dirty="0" smtClean="0"/>
              <a:t>                               Angular [ DAN ] : </a:t>
            </a:r>
            <a:r>
              <a:rPr lang="en-US" sz="1400" dirty="0" smtClean="0"/>
              <a:t>This tool is used to create an angular dimension.</a:t>
            </a:r>
          </a:p>
          <a:p>
            <a:r>
              <a:rPr lang="en-US" sz="1400" dirty="0" smtClean="0"/>
              <a:t> </a:t>
            </a:r>
          </a:p>
          <a:p>
            <a:r>
              <a:rPr lang="en-US" sz="1400" dirty="0" smtClean="0"/>
              <a:t>• Click Annotate &gt; Dimensions &gt; Dimension &gt; Angular on the ribbon. </a:t>
            </a:r>
          </a:p>
          <a:p>
            <a:r>
              <a:rPr lang="en-US" sz="1400" dirty="0" smtClean="0"/>
              <a:t>• Select the first line and second line, as shown. </a:t>
            </a:r>
          </a:p>
          <a:p>
            <a:r>
              <a:rPr lang="en-US" sz="1400" dirty="0" smtClean="0"/>
              <a:t>• Move the cursor and place angle dimension, as shown. </a:t>
            </a:r>
          </a:p>
        </p:txBody>
      </p:sp>
      <p:pic>
        <p:nvPicPr>
          <p:cNvPr id="4099" name="Picture 3"/>
          <p:cNvPicPr>
            <a:picLocks noChangeAspect="1" noChangeArrowheads="1"/>
          </p:cNvPicPr>
          <p:nvPr/>
        </p:nvPicPr>
        <p:blipFill>
          <a:blip r:embed="rId4" cstate="print"/>
          <a:srcRect/>
          <a:stretch>
            <a:fillRect/>
          </a:stretch>
        </p:blipFill>
        <p:spPr bwMode="auto">
          <a:xfrm>
            <a:off x="827585" y="2852936"/>
            <a:ext cx="1493428" cy="1351668"/>
          </a:xfrm>
          <a:prstGeom prst="rect">
            <a:avLst/>
          </a:prstGeom>
          <a:noFill/>
          <a:ln w="9525">
            <a:noFill/>
            <a:miter lim="800000"/>
            <a:headEnd/>
            <a:tailEnd/>
          </a:ln>
        </p:spPr>
      </p:pic>
      <p:pic>
        <p:nvPicPr>
          <p:cNvPr id="4100" name="Picture 4"/>
          <p:cNvPicPr>
            <a:picLocks noChangeAspect="1" noChangeArrowheads="1"/>
          </p:cNvPicPr>
          <p:nvPr/>
        </p:nvPicPr>
        <p:blipFill>
          <a:blip r:embed="rId5" cstate="print"/>
          <a:srcRect/>
          <a:stretch>
            <a:fillRect/>
          </a:stretch>
        </p:blipFill>
        <p:spPr bwMode="auto">
          <a:xfrm>
            <a:off x="2987824" y="2852937"/>
            <a:ext cx="1434087" cy="1368152"/>
          </a:xfrm>
          <a:prstGeom prst="rect">
            <a:avLst/>
          </a:prstGeom>
          <a:noFill/>
          <a:ln w="9525">
            <a:noFill/>
            <a:miter lim="800000"/>
            <a:headEnd/>
            <a:tailEnd/>
          </a:ln>
        </p:spPr>
      </p:pic>
      <p:sp>
        <p:nvSpPr>
          <p:cNvPr id="15" name="Rectangle 14"/>
          <p:cNvSpPr/>
          <p:nvPr/>
        </p:nvSpPr>
        <p:spPr>
          <a:xfrm>
            <a:off x="395536" y="4025846"/>
            <a:ext cx="6408712" cy="523220"/>
          </a:xfrm>
          <a:prstGeom prst="rect">
            <a:avLst/>
          </a:prstGeom>
        </p:spPr>
        <p:txBody>
          <a:bodyPr wrap="square">
            <a:spAutoFit/>
          </a:bodyPr>
          <a:lstStyle/>
          <a:p>
            <a:endParaRPr lang="ar-IQ" sz="1400" dirty="0" smtClean="0"/>
          </a:p>
          <a:p>
            <a:r>
              <a:rPr lang="en-US" sz="1400" dirty="0" smtClean="0"/>
              <a:t>• To create an angle dimension on an arc, select the arc and place the dimension. </a:t>
            </a:r>
          </a:p>
        </p:txBody>
      </p:sp>
      <p:pic>
        <p:nvPicPr>
          <p:cNvPr id="4101" name="Picture 5"/>
          <p:cNvPicPr>
            <a:picLocks noChangeAspect="1" noChangeArrowheads="1"/>
          </p:cNvPicPr>
          <p:nvPr/>
        </p:nvPicPr>
        <p:blipFill>
          <a:blip r:embed="rId6" cstate="print"/>
          <a:srcRect/>
          <a:stretch>
            <a:fillRect/>
          </a:stretch>
        </p:blipFill>
        <p:spPr bwMode="auto">
          <a:xfrm>
            <a:off x="1115616" y="5085184"/>
            <a:ext cx="2190443" cy="1322664"/>
          </a:xfrm>
          <a:prstGeom prst="rect">
            <a:avLst/>
          </a:prstGeom>
          <a:noFill/>
          <a:ln w="9525">
            <a:noFill/>
            <a:miter lim="800000"/>
            <a:headEnd/>
            <a:tailEnd/>
          </a:ln>
        </p:spPr>
      </p:pic>
      <p:pic>
        <p:nvPicPr>
          <p:cNvPr id="4102" name="Picture 6"/>
          <p:cNvPicPr>
            <a:picLocks noChangeAspect="1" noChangeArrowheads="1"/>
          </p:cNvPicPr>
          <p:nvPr/>
        </p:nvPicPr>
        <p:blipFill>
          <a:blip r:embed="rId7" cstate="print"/>
          <a:srcRect/>
          <a:stretch>
            <a:fillRect/>
          </a:stretch>
        </p:blipFill>
        <p:spPr bwMode="auto">
          <a:xfrm>
            <a:off x="3851920" y="4941168"/>
            <a:ext cx="2736304" cy="1602592"/>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14282" y="428605"/>
            <a:ext cx="8643998"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r" rtl="1"/>
            <a:r>
              <a:rPr lang="ar-IQ" sz="3200" dirty="0" smtClean="0">
                <a:latin typeface="Arial Black" pitchFamily="34" charset="0"/>
                <a:cs typeface="(AH) Manal Black" pitchFamily="2" charset="-78"/>
              </a:rPr>
              <a:t>إضافة الابعاد </a:t>
            </a:r>
            <a:r>
              <a:rPr lang="en-US" sz="3200" dirty="0" smtClean="0">
                <a:latin typeface="Arial Black" pitchFamily="34" charset="0"/>
                <a:cs typeface="(AH) Manal Black" pitchFamily="2" charset="-78"/>
              </a:rPr>
              <a:t>Dimensioning                            </a:t>
            </a:r>
            <a:endParaRPr lang="en-US" sz="3200" b="1" dirty="0" smtClean="0">
              <a:latin typeface="Arial Black" pitchFamily="34" charset="0"/>
              <a:cs typeface="(AH) Manal Black" pitchFamily="2" charset="-78"/>
            </a:endParaRPr>
          </a:p>
        </p:txBody>
      </p:sp>
      <p:pic>
        <p:nvPicPr>
          <p:cNvPr id="3074" name="Picture 2"/>
          <p:cNvPicPr>
            <a:picLocks noChangeAspect="1" noChangeArrowheads="1"/>
          </p:cNvPicPr>
          <p:nvPr/>
        </p:nvPicPr>
        <p:blipFill>
          <a:blip r:embed="rId2" cstate="print"/>
          <a:srcRect l="18782" r="72359" b="53150"/>
          <a:stretch>
            <a:fillRect/>
          </a:stretch>
        </p:blipFill>
        <p:spPr bwMode="auto">
          <a:xfrm>
            <a:off x="7092280" y="1124744"/>
            <a:ext cx="1800200" cy="3212976"/>
          </a:xfrm>
          <a:prstGeom prst="rect">
            <a:avLst/>
          </a:prstGeom>
          <a:noFill/>
          <a:ln w="9525">
            <a:noFill/>
            <a:miter lim="800000"/>
            <a:headEnd/>
            <a:tailEnd/>
          </a:ln>
        </p:spPr>
      </p:pic>
      <p:pic>
        <p:nvPicPr>
          <p:cNvPr id="4098" name="Picture 2"/>
          <p:cNvPicPr>
            <a:picLocks noChangeAspect="1" noChangeArrowheads="1"/>
          </p:cNvPicPr>
          <p:nvPr/>
        </p:nvPicPr>
        <p:blipFill>
          <a:blip r:embed="rId3" cstate="print"/>
          <a:srcRect/>
          <a:stretch>
            <a:fillRect/>
          </a:stretch>
        </p:blipFill>
        <p:spPr bwMode="auto">
          <a:xfrm>
            <a:off x="251520" y="1412776"/>
            <a:ext cx="1200150" cy="457200"/>
          </a:xfrm>
          <a:prstGeom prst="rect">
            <a:avLst/>
          </a:prstGeom>
          <a:noFill/>
          <a:ln w="9525">
            <a:noFill/>
            <a:miter lim="800000"/>
            <a:headEnd/>
            <a:tailEnd/>
          </a:ln>
        </p:spPr>
      </p:pic>
      <p:sp>
        <p:nvSpPr>
          <p:cNvPr id="13" name="Rectangle 12"/>
          <p:cNvSpPr/>
          <p:nvPr/>
        </p:nvSpPr>
        <p:spPr>
          <a:xfrm>
            <a:off x="251520" y="1484784"/>
            <a:ext cx="6552728" cy="523220"/>
          </a:xfrm>
          <a:prstGeom prst="rect">
            <a:avLst/>
          </a:prstGeom>
        </p:spPr>
        <p:txBody>
          <a:bodyPr wrap="square">
            <a:spAutoFit/>
          </a:bodyPr>
          <a:lstStyle/>
          <a:p>
            <a:r>
              <a:rPr lang="en-US" sz="1400" b="1" dirty="0" smtClean="0"/>
              <a:t>                               Angular [ DAN ] : </a:t>
            </a:r>
            <a:r>
              <a:rPr lang="en-US" sz="1400" dirty="0" smtClean="0"/>
              <a:t>This tool is used to create an angular dimension.</a:t>
            </a:r>
          </a:p>
          <a:p>
            <a:r>
              <a:rPr lang="en-US" sz="1400" dirty="0" smtClean="0"/>
              <a:t> </a:t>
            </a:r>
          </a:p>
        </p:txBody>
      </p:sp>
      <p:sp>
        <p:nvSpPr>
          <p:cNvPr id="11" name="Rectangle 10"/>
          <p:cNvSpPr/>
          <p:nvPr/>
        </p:nvSpPr>
        <p:spPr>
          <a:xfrm>
            <a:off x="251520" y="1700808"/>
            <a:ext cx="6534472" cy="738664"/>
          </a:xfrm>
          <a:prstGeom prst="rect">
            <a:avLst/>
          </a:prstGeom>
        </p:spPr>
        <p:txBody>
          <a:bodyPr wrap="square">
            <a:spAutoFit/>
          </a:bodyPr>
          <a:lstStyle/>
          <a:p>
            <a:endParaRPr lang="ar-IQ" sz="1400" dirty="0" smtClean="0"/>
          </a:p>
          <a:p>
            <a:r>
              <a:rPr lang="en-US" sz="1400" dirty="0" smtClean="0"/>
              <a:t>• To create an angle dimension on a circle, select two points on the circle and place the angle dimension, as shown. </a:t>
            </a:r>
          </a:p>
        </p:txBody>
      </p:sp>
      <p:pic>
        <p:nvPicPr>
          <p:cNvPr id="5122" name="Picture 2"/>
          <p:cNvPicPr>
            <a:picLocks noChangeAspect="1" noChangeArrowheads="1"/>
          </p:cNvPicPr>
          <p:nvPr/>
        </p:nvPicPr>
        <p:blipFill>
          <a:blip r:embed="rId4" cstate="print"/>
          <a:srcRect/>
          <a:stretch>
            <a:fillRect/>
          </a:stretch>
        </p:blipFill>
        <p:spPr bwMode="auto">
          <a:xfrm>
            <a:off x="323528" y="2420888"/>
            <a:ext cx="1959378" cy="1736592"/>
          </a:xfrm>
          <a:prstGeom prst="rect">
            <a:avLst/>
          </a:prstGeom>
          <a:noFill/>
          <a:ln w="9525">
            <a:noFill/>
            <a:miter lim="800000"/>
            <a:headEnd/>
            <a:tailEnd/>
          </a:ln>
        </p:spPr>
      </p:pic>
      <p:pic>
        <p:nvPicPr>
          <p:cNvPr id="5123" name="Picture 3"/>
          <p:cNvPicPr>
            <a:picLocks noChangeAspect="1" noChangeArrowheads="1"/>
          </p:cNvPicPr>
          <p:nvPr/>
        </p:nvPicPr>
        <p:blipFill>
          <a:blip r:embed="rId5" cstate="print"/>
          <a:srcRect/>
          <a:stretch>
            <a:fillRect/>
          </a:stretch>
        </p:blipFill>
        <p:spPr bwMode="auto">
          <a:xfrm>
            <a:off x="2627784" y="2276872"/>
            <a:ext cx="2165027" cy="1867978"/>
          </a:xfrm>
          <a:prstGeom prst="rect">
            <a:avLst/>
          </a:prstGeom>
          <a:noFill/>
          <a:ln w="9525">
            <a:noFill/>
            <a:miter lim="800000"/>
            <a:headEnd/>
            <a:tailEnd/>
          </a:ln>
        </p:spPr>
      </p:pic>
      <p:pic>
        <p:nvPicPr>
          <p:cNvPr id="5124" name="Picture 4"/>
          <p:cNvPicPr>
            <a:picLocks noChangeAspect="1" noChangeArrowheads="1"/>
          </p:cNvPicPr>
          <p:nvPr/>
        </p:nvPicPr>
        <p:blipFill>
          <a:blip r:embed="rId6" cstate="print"/>
          <a:srcRect/>
          <a:stretch>
            <a:fillRect/>
          </a:stretch>
        </p:blipFill>
        <p:spPr bwMode="auto">
          <a:xfrm>
            <a:off x="4788024" y="2348880"/>
            <a:ext cx="2125040" cy="1902254"/>
          </a:xfrm>
          <a:prstGeom prst="rect">
            <a:avLst/>
          </a:prstGeom>
          <a:noFill/>
          <a:ln w="9525">
            <a:noFill/>
            <a:miter lim="800000"/>
            <a:headEnd/>
            <a:tailEnd/>
          </a:ln>
        </p:spPr>
      </p:pic>
      <p:pic>
        <p:nvPicPr>
          <p:cNvPr id="5125" name="Picture 5"/>
          <p:cNvPicPr>
            <a:picLocks noChangeAspect="1" noChangeArrowheads="1"/>
          </p:cNvPicPr>
          <p:nvPr/>
        </p:nvPicPr>
        <p:blipFill>
          <a:blip r:embed="rId7" cstate="print"/>
          <a:srcRect/>
          <a:stretch>
            <a:fillRect/>
          </a:stretch>
        </p:blipFill>
        <p:spPr bwMode="auto">
          <a:xfrm>
            <a:off x="323528" y="4293096"/>
            <a:ext cx="1200150" cy="457200"/>
          </a:xfrm>
          <a:prstGeom prst="rect">
            <a:avLst/>
          </a:prstGeom>
          <a:noFill/>
          <a:ln w="9525">
            <a:noFill/>
            <a:miter lim="800000"/>
            <a:headEnd/>
            <a:tailEnd/>
          </a:ln>
        </p:spPr>
      </p:pic>
      <p:sp>
        <p:nvSpPr>
          <p:cNvPr id="17" name="Rectangle 16"/>
          <p:cNvSpPr/>
          <p:nvPr/>
        </p:nvSpPr>
        <p:spPr>
          <a:xfrm>
            <a:off x="1691680" y="4334660"/>
            <a:ext cx="7128792" cy="307777"/>
          </a:xfrm>
          <a:prstGeom prst="rect">
            <a:avLst/>
          </a:prstGeom>
        </p:spPr>
        <p:txBody>
          <a:bodyPr wrap="square">
            <a:spAutoFit/>
          </a:bodyPr>
          <a:lstStyle/>
          <a:p>
            <a:r>
              <a:rPr lang="en-US" sz="1400" b="1" dirty="0" smtClean="0"/>
              <a:t>Arc Length [ DAR ] : </a:t>
            </a:r>
            <a:r>
              <a:rPr lang="en-US" sz="1400" dirty="0" smtClean="0"/>
              <a:t>This tool is used to dimension the total or partial length of an arc. </a:t>
            </a:r>
            <a:endParaRPr lang="ar-IQ" sz="1400" dirty="0"/>
          </a:p>
        </p:txBody>
      </p:sp>
      <p:sp>
        <p:nvSpPr>
          <p:cNvPr id="18" name="Rectangle 17"/>
          <p:cNvSpPr/>
          <p:nvPr/>
        </p:nvSpPr>
        <p:spPr>
          <a:xfrm>
            <a:off x="251520" y="4869160"/>
            <a:ext cx="7200800" cy="738664"/>
          </a:xfrm>
          <a:prstGeom prst="rect">
            <a:avLst/>
          </a:prstGeom>
        </p:spPr>
        <p:txBody>
          <a:bodyPr wrap="square">
            <a:spAutoFit/>
          </a:bodyPr>
          <a:lstStyle/>
          <a:p>
            <a:endParaRPr lang="ar-IQ" sz="1400" dirty="0" smtClean="0"/>
          </a:p>
          <a:p>
            <a:r>
              <a:rPr lang="en-US" sz="1400" dirty="0" smtClean="0"/>
              <a:t>• Click Annotate &gt; Dimensions &gt; Dimension &gt; Arc Length on the ribbon. </a:t>
            </a:r>
          </a:p>
          <a:p>
            <a:r>
              <a:rPr lang="en-US" sz="1400" dirty="0" smtClean="0"/>
              <a:t>• Select an arc from the drawing. </a:t>
            </a:r>
          </a:p>
        </p:txBody>
      </p:sp>
      <p:pic>
        <p:nvPicPr>
          <p:cNvPr id="5126" name="Picture 6"/>
          <p:cNvPicPr>
            <a:picLocks noChangeAspect="1" noChangeArrowheads="1"/>
          </p:cNvPicPr>
          <p:nvPr/>
        </p:nvPicPr>
        <p:blipFill>
          <a:blip r:embed="rId8" cstate="print"/>
          <a:srcRect/>
          <a:stretch>
            <a:fillRect/>
          </a:stretch>
        </p:blipFill>
        <p:spPr bwMode="auto">
          <a:xfrm>
            <a:off x="6046685" y="5013176"/>
            <a:ext cx="2914559" cy="1656184"/>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14282" y="428605"/>
            <a:ext cx="8643998"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r" rtl="1"/>
            <a:r>
              <a:rPr lang="ar-IQ" sz="3200" dirty="0" smtClean="0">
                <a:latin typeface="Arial Black" pitchFamily="34" charset="0"/>
                <a:cs typeface="(AH) Manal Black" pitchFamily="2" charset="-78"/>
              </a:rPr>
              <a:t>إضافة الابعاد </a:t>
            </a:r>
            <a:r>
              <a:rPr lang="en-US" sz="3200" dirty="0" smtClean="0">
                <a:latin typeface="Arial Black" pitchFamily="34" charset="0"/>
                <a:cs typeface="(AH) Manal Black" pitchFamily="2" charset="-78"/>
              </a:rPr>
              <a:t>Dimensioning                            </a:t>
            </a:r>
            <a:endParaRPr lang="en-US" sz="3200" b="1" dirty="0" smtClean="0">
              <a:latin typeface="Arial Black" pitchFamily="34" charset="0"/>
              <a:cs typeface="(AH) Manal Black" pitchFamily="2" charset="-78"/>
            </a:endParaRPr>
          </a:p>
        </p:txBody>
      </p:sp>
      <p:pic>
        <p:nvPicPr>
          <p:cNvPr id="3074" name="Picture 2"/>
          <p:cNvPicPr>
            <a:picLocks noChangeAspect="1" noChangeArrowheads="1"/>
          </p:cNvPicPr>
          <p:nvPr/>
        </p:nvPicPr>
        <p:blipFill>
          <a:blip r:embed="rId2" cstate="print"/>
          <a:srcRect l="18782" r="72359" b="53150"/>
          <a:stretch>
            <a:fillRect/>
          </a:stretch>
        </p:blipFill>
        <p:spPr bwMode="auto">
          <a:xfrm>
            <a:off x="7092280" y="1124744"/>
            <a:ext cx="1800200" cy="3212976"/>
          </a:xfrm>
          <a:prstGeom prst="rect">
            <a:avLst/>
          </a:prstGeom>
          <a:noFill/>
          <a:ln w="9525">
            <a:noFill/>
            <a:miter lim="800000"/>
            <a:headEnd/>
            <a:tailEnd/>
          </a:ln>
        </p:spPr>
      </p:pic>
      <p:pic>
        <p:nvPicPr>
          <p:cNvPr id="5125" name="Picture 5"/>
          <p:cNvPicPr>
            <a:picLocks noChangeAspect="1" noChangeArrowheads="1"/>
          </p:cNvPicPr>
          <p:nvPr/>
        </p:nvPicPr>
        <p:blipFill>
          <a:blip r:embed="rId3" cstate="print"/>
          <a:srcRect/>
          <a:stretch>
            <a:fillRect/>
          </a:stretch>
        </p:blipFill>
        <p:spPr bwMode="auto">
          <a:xfrm>
            <a:off x="323528" y="1268760"/>
            <a:ext cx="1200150" cy="457200"/>
          </a:xfrm>
          <a:prstGeom prst="rect">
            <a:avLst/>
          </a:prstGeom>
          <a:noFill/>
          <a:ln w="9525">
            <a:noFill/>
            <a:miter lim="800000"/>
            <a:headEnd/>
            <a:tailEnd/>
          </a:ln>
        </p:spPr>
      </p:pic>
      <p:sp>
        <p:nvSpPr>
          <p:cNvPr id="17" name="Rectangle 16"/>
          <p:cNvSpPr/>
          <p:nvPr/>
        </p:nvSpPr>
        <p:spPr>
          <a:xfrm>
            <a:off x="1691680" y="1310324"/>
            <a:ext cx="7128792" cy="523220"/>
          </a:xfrm>
          <a:prstGeom prst="rect">
            <a:avLst/>
          </a:prstGeom>
        </p:spPr>
        <p:txBody>
          <a:bodyPr wrap="square">
            <a:spAutoFit/>
          </a:bodyPr>
          <a:lstStyle/>
          <a:p>
            <a:r>
              <a:rPr lang="en-US" sz="1400" b="1" dirty="0" smtClean="0"/>
              <a:t>Arc Length [ DAR ] : </a:t>
            </a:r>
            <a:r>
              <a:rPr lang="en-US" sz="1400" dirty="0" smtClean="0"/>
              <a:t>This tool is used to dimension the total or</a:t>
            </a:r>
          </a:p>
          <a:p>
            <a:r>
              <a:rPr lang="en-US" sz="1400" dirty="0" smtClean="0"/>
              <a:t> partial length of an arc. </a:t>
            </a:r>
            <a:endParaRPr lang="ar-IQ" sz="1400" dirty="0"/>
          </a:p>
        </p:txBody>
      </p:sp>
      <p:sp>
        <p:nvSpPr>
          <p:cNvPr id="18" name="Rectangle 17"/>
          <p:cNvSpPr/>
          <p:nvPr/>
        </p:nvSpPr>
        <p:spPr>
          <a:xfrm>
            <a:off x="251520" y="1628800"/>
            <a:ext cx="7200800" cy="1169551"/>
          </a:xfrm>
          <a:prstGeom prst="rect">
            <a:avLst/>
          </a:prstGeom>
        </p:spPr>
        <p:txBody>
          <a:bodyPr wrap="square">
            <a:spAutoFit/>
          </a:bodyPr>
          <a:lstStyle/>
          <a:p>
            <a:endParaRPr lang="ar-IQ" sz="1400" dirty="0" smtClean="0"/>
          </a:p>
          <a:p>
            <a:r>
              <a:rPr lang="en-US" sz="1400" dirty="0" smtClean="0"/>
              <a:t>• If you want to dimension only a partial length of an arc, select Partial option from the command line. </a:t>
            </a:r>
          </a:p>
          <a:p>
            <a:r>
              <a:rPr lang="en-US" sz="1400" dirty="0" smtClean="0"/>
              <a:t>• Next, select the two points on the arc, as shown. </a:t>
            </a:r>
          </a:p>
          <a:p>
            <a:r>
              <a:rPr lang="en-US" sz="1400" dirty="0" smtClean="0"/>
              <a:t>• Move cursor and click to place the dimension. </a:t>
            </a:r>
          </a:p>
        </p:txBody>
      </p:sp>
      <p:pic>
        <p:nvPicPr>
          <p:cNvPr id="6146" name="Picture 2"/>
          <p:cNvPicPr>
            <a:picLocks noChangeAspect="1" noChangeArrowheads="1"/>
          </p:cNvPicPr>
          <p:nvPr/>
        </p:nvPicPr>
        <p:blipFill>
          <a:blip r:embed="rId4" cstate="print"/>
          <a:srcRect l="12049" t="86749" r="71650" b="9051"/>
          <a:stretch>
            <a:fillRect/>
          </a:stretch>
        </p:blipFill>
        <p:spPr bwMode="auto">
          <a:xfrm>
            <a:off x="395536" y="2996952"/>
            <a:ext cx="3312368" cy="288032"/>
          </a:xfrm>
          <a:prstGeom prst="rect">
            <a:avLst/>
          </a:prstGeom>
          <a:noFill/>
          <a:ln w="9525">
            <a:noFill/>
            <a:miter lim="800000"/>
            <a:headEnd/>
            <a:tailEnd/>
          </a:ln>
        </p:spPr>
      </p:pic>
      <p:pic>
        <p:nvPicPr>
          <p:cNvPr id="6147" name="Picture 3"/>
          <p:cNvPicPr>
            <a:picLocks noChangeAspect="1" noChangeArrowheads="1"/>
          </p:cNvPicPr>
          <p:nvPr/>
        </p:nvPicPr>
        <p:blipFill>
          <a:blip r:embed="rId5" cstate="print"/>
          <a:srcRect l="12049" t="86749" r="59956" b="9051"/>
          <a:stretch>
            <a:fillRect/>
          </a:stretch>
        </p:blipFill>
        <p:spPr bwMode="auto">
          <a:xfrm>
            <a:off x="323528" y="3429000"/>
            <a:ext cx="5688632" cy="288032"/>
          </a:xfrm>
          <a:prstGeom prst="rect">
            <a:avLst/>
          </a:prstGeom>
          <a:noFill/>
          <a:ln w="9525">
            <a:noFill/>
            <a:miter lim="800000"/>
            <a:headEnd/>
            <a:tailEnd/>
          </a:ln>
        </p:spPr>
      </p:pic>
      <p:pic>
        <p:nvPicPr>
          <p:cNvPr id="6148" name="Picture 4"/>
          <p:cNvPicPr>
            <a:picLocks noChangeAspect="1" noChangeArrowheads="1"/>
          </p:cNvPicPr>
          <p:nvPr/>
        </p:nvPicPr>
        <p:blipFill>
          <a:blip r:embed="rId6" cstate="print"/>
          <a:srcRect l="12049" t="86749" r="68815" b="8001"/>
          <a:stretch>
            <a:fillRect/>
          </a:stretch>
        </p:blipFill>
        <p:spPr bwMode="auto">
          <a:xfrm>
            <a:off x="323528" y="3933056"/>
            <a:ext cx="3888432" cy="360040"/>
          </a:xfrm>
          <a:prstGeom prst="rect">
            <a:avLst/>
          </a:prstGeom>
          <a:noFill/>
          <a:ln w="9525">
            <a:noFill/>
            <a:miter lim="800000"/>
            <a:headEnd/>
            <a:tailEnd/>
          </a:ln>
        </p:spPr>
      </p:pic>
      <p:pic>
        <p:nvPicPr>
          <p:cNvPr id="6149" name="Picture 5"/>
          <p:cNvPicPr>
            <a:picLocks noChangeAspect="1" noChangeArrowheads="1"/>
          </p:cNvPicPr>
          <p:nvPr/>
        </p:nvPicPr>
        <p:blipFill>
          <a:blip r:embed="rId7" cstate="print"/>
          <a:srcRect l="11694" t="86749" r="67752" b="9051"/>
          <a:stretch>
            <a:fillRect/>
          </a:stretch>
        </p:blipFill>
        <p:spPr bwMode="auto">
          <a:xfrm>
            <a:off x="323528" y="4509120"/>
            <a:ext cx="4176464" cy="288032"/>
          </a:xfrm>
          <a:prstGeom prst="rect">
            <a:avLst/>
          </a:prstGeom>
          <a:noFill/>
          <a:ln w="9525">
            <a:noFill/>
            <a:miter lim="800000"/>
            <a:headEnd/>
            <a:tailEnd/>
          </a:ln>
        </p:spPr>
      </p:pic>
      <p:pic>
        <p:nvPicPr>
          <p:cNvPr id="6150" name="Picture 6"/>
          <p:cNvPicPr>
            <a:picLocks noChangeAspect="1" noChangeArrowheads="1"/>
          </p:cNvPicPr>
          <p:nvPr/>
        </p:nvPicPr>
        <p:blipFill>
          <a:blip r:embed="rId8" cstate="print"/>
          <a:srcRect/>
          <a:stretch>
            <a:fillRect/>
          </a:stretch>
        </p:blipFill>
        <p:spPr bwMode="auto">
          <a:xfrm>
            <a:off x="2771800" y="5013176"/>
            <a:ext cx="2031547" cy="1452864"/>
          </a:xfrm>
          <a:prstGeom prst="rect">
            <a:avLst/>
          </a:prstGeom>
          <a:noFill/>
          <a:ln w="9525">
            <a:noFill/>
            <a:miter lim="800000"/>
            <a:headEnd/>
            <a:tailEnd/>
          </a:ln>
        </p:spPr>
      </p:pic>
      <p:pic>
        <p:nvPicPr>
          <p:cNvPr id="6151" name="Picture 7"/>
          <p:cNvPicPr>
            <a:picLocks noChangeAspect="1" noChangeArrowheads="1"/>
          </p:cNvPicPr>
          <p:nvPr/>
        </p:nvPicPr>
        <p:blipFill>
          <a:blip r:embed="rId9" cstate="print"/>
          <a:srcRect/>
          <a:stretch>
            <a:fillRect/>
          </a:stretch>
        </p:blipFill>
        <p:spPr bwMode="auto">
          <a:xfrm>
            <a:off x="5436096" y="5301208"/>
            <a:ext cx="1908423" cy="1120429"/>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14282" y="428605"/>
            <a:ext cx="8643998"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r" rtl="1"/>
            <a:r>
              <a:rPr lang="ar-IQ" sz="3200" dirty="0" smtClean="0">
                <a:latin typeface="Arial Black" pitchFamily="34" charset="0"/>
                <a:cs typeface="(AH) Manal Black" pitchFamily="2" charset="-78"/>
              </a:rPr>
              <a:t>إضافة الابعاد </a:t>
            </a:r>
            <a:r>
              <a:rPr lang="en-US" sz="3200" dirty="0" smtClean="0">
                <a:latin typeface="Arial Black" pitchFamily="34" charset="0"/>
                <a:cs typeface="(AH) Manal Black" pitchFamily="2" charset="-78"/>
              </a:rPr>
              <a:t>Dimensioning                            </a:t>
            </a:r>
            <a:endParaRPr lang="en-US" sz="3200" b="1" dirty="0" smtClean="0">
              <a:latin typeface="Arial Black" pitchFamily="34" charset="0"/>
              <a:cs typeface="(AH) Manal Black" pitchFamily="2" charset="-78"/>
            </a:endParaRPr>
          </a:p>
        </p:txBody>
      </p:sp>
      <p:pic>
        <p:nvPicPr>
          <p:cNvPr id="3074" name="Picture 2"/>
          <p:cNvPicPr>
            <a:picLocks noChangeAspect="1" noChangeArrowheads="1"/>
          </p:cNvPicPr>
          <p:nvPr/>
        </p:nvPicPr>
        <p:blipFill>
          <a:blip r:embed="rId2" cstate="print"/>
          <a:srcRect l="18782" r="72359" b="53150"/>
          <a:stretch>
            <a:fillRect/>
          </a:stretch>
        </p:blipFill>
        <p:spPr bwMode="auto">
          <a:xfrm>
            <a:off x="7092280" y="1124744"/>
            <a:ext cx="1800200" cy="3212976"/>
          </a:xfrm>
          <a:prstGeom prst="rect">
            <a:avLst/>
          </a:prstGeom>
          <a:noFill/>
          <a:ln w="9525">
            <a:noFill/>
            <a:miter lim="800000"/>
            <a:headEnd/>
            <a:tailEnd/>
          </a:ln>
        </p:spPr>
      </p:pic>
      <p:pic>
        <p:nvPicPr>
          <p:cNvPr id="7170" name="Picture 2"/>
          <p:cNvPicPr>
            <a:picLocks noChangeAspect="1" noChangeArrowheads="1"/>
          </p:cNvPicPr>
          <p:nvPr/>
        </p:nvPicPr>
        <p:blipFill>
          <a:blip r:embed="rId3" cstate="print"/>
          <a:srcRect/>
          <a:stretch>
            <a:fillRect/>
          </a:stretch>
        </p:blipFill>
        <p:spPr bwMode="auto">
          <a:xfrm>
            <a:off x="251520" y="1268760"/>
            <a:ext cx="1200150" cy="457200"/>
          </a:xfrm>
          <a:prstGeom prst="rect">
            <a:avLst/>
          </a:prstGeom>
          <a:noFill/>
          <a:ln w="9525">
            <a:noFill/>
            <a:miter lim="800000"/>
            <a:headEnd/>
            <a:tailEnd/>
          </a:ln>
        </p:spPr>
      </p:pic>
      <p:sp>
        <p:nvSpPr>
          <p:cNvPr id="14" name="Rectangle 13"/>
          <p:cNvSpPr/>
          <p:nvPr/>
        </p:nvSpPr>
        <p:spPr>
          <a:xfrm>
            <a:off x="1464536" y="1340768"/>
            <a:ext cx="5472608" cy="307777"/>
          </a:xfrm>
          <a:prstGeom prst="rect">
            <a:avLst/>
          </a:prstGeom>
        </p:spPr>
        <p:txBody>
          <a:bodyPr wrap="square">
            <a:spAutoFit/>
          </a:bodyPr>
          <a:lstStyle/>
          <a:p>
            <a:r>
              <a:rPr lang="en-US" sz="1400" b="1" dirty="0" smtClean="0"/>
              <a:t>Radius : </a:t>
            </a:r>
            <a:r>
              <a:rPr lang="en-US" sz="1400" dirty="0" smtClean="0"/>
              <a:t>This tool is used to create a radial dimension of a circle or an arc. </a:t>
            </a:r>
            <a:endParaRPr lang="ar-IQ" sz="1400" dirty="0"/>
          </a:p>
        </p:txBody>
      </p:sp>
      <p:sp>
        <p:nvSpPr>
          <p:cNvPr id="15" name="Rectangle 14"/>
          <p:cNvSpPr/>
          <p:nvPr/>
        </p:nvSpPr>
        <p:spPr>
          <a:xfrm>
            <a:off x="467544" y="1556792"/>
            <a:ext cx="5832648" cy="738664"/>
          </a:xfrm>
          <a:prstGeom prst="rect">
            <a:avLst/>
          </a:prstGeom>
        </p:spPr>
        <p:txBody>
          <a:bodyPr wrap="square">
            <a:spAutoFit/>
          </a:bodyPr>
          <a:lstStyle/>
          <a:p>
            <a:endParaRPr lang="ar-IQ" sz="1400" dirty="0" smtClean="0"/>
          </a:p>
          <a:p>
            <a:r>
              <a:rPr lang="en-US" sz="1400" dirty="0" smtClean="0"/>
              <a:t>• Click Annotate &gt; Dimensions &gt; Dimension &gt; Radius on the ribbon. </a:t>
            </a:r>
          </a:p>
          <a:p>
            <a:r>
              <a:rPr lang="en-US" sz="1400" dirty="0" smtClean="0"/>
              <a:t>• Select a circle or an arc and place the dimension, as shown. </a:t>
            </a:r>
          </a:p>
        </p:txBody>
      </p:sp>
      <p:pic>
        <p:nvPicPr>
          <p:cNvPr id="7171" name="Picture 3"/>
          <p:cNvPicPr>
            <a:picLocks noChangeAspect="1" noChangeArrowheads="1"/>
          </p:cNvPicPr>
          <p:nvPr/>
        </p:nvPicPr>
        <p:blipFill>
          <a:blip r:embed="rId4" cstate="print"/>
          <a:srcRect/>
          <a:stretch>
            <a:fillRect/>
          </a:stretch>
        </p:blipFill>
        <p:spPr bwMode="auto">
          <a:xfrm>
            <a:off x="2051720" y="2410934"/>
            <a:ext cx="3888432" cy="1378106"/>
          </a:xfrm>
          <a:prstGeom prst="rect">
            <a:avLst/>
          </a:prstGeom>
          <a:noFill/>
          <a:ln w="9525">
            <a:noFill/>
            <a:miter lim="800000"/>
            <a:headEnd/>
            <a:tailEnd/>
          </a:ln>
        </p:spPr>
      </p:pic>
      <p:sp>
        <p:nvSpPr>
          <p:cNvPr id="19" name="Rectangle 18"/>
          <p:cNvSpPr/>
          <p:nvPr/>
        </p:nvSpPr>
        <p:spPr>
          <a:xfrm>
            <a:off x="1403648" y="4005064"/>
            <a:ext cx="5688632" cy="307777"/>
          </a:xfrm>
          <a:prstGeom prst="rect">
            <a:avLst/>
          </a:prstGeom>
        </p:spPr>
        <p:txBody>
          <a:bodyPr wrap="square">
            <a:spAutoFit/>
          </a:bodyPr>
          <a:lstStyle/>
          <a:p>
            <a:r>
              <a:rPr lang="en-US" sz="1400" b="1" dirty="0" smtClean="0"/>
              <a:t>Diameter [ DIA ] : </a:t>
            </a:r>
            <a:r>
              <a:rPr lang="en-US" sz="1400" dirty="0" smtClean="0"/>
              <a:t>This tool is used to dimension a circle or an arc, as shown. </a:t>
            </a:r>
            <a:endParaRPr lang="ar-IQ" sz="1400" dirty="0"/>
          </a:p>
        </p:txBody>
      </p:sp>
      <p:pic>
        <p:nvPicPr>
          <p:cNvPr id="7172" name="Picture 4"/>
          <p:cNvPicPr>
            <a:picLocks noChangeAspect="1" noChangeArrowheads="1"/>
          </p:cNvPicPr>
          <p:nvPr/>
        </p:nvPicPr>
        <p:blipFill>
          <a:blip r:embed="rId5" cstate="print"/>
          <a:srcRect/>
          <a:stretch>
            <a:fillRect/>
          </a:stretch>
        </p:blipFill>
        <p:spPr bwMode="auto">
          <a:xfrm>
            <a:off x="251520" y="4005064"/>
            <a:ext cx="1200150" cy="457200"/>
          </a:xfrm>
          <a:prstGeom prst="rect">
            <a:avLst/>
          </a:prstGeom>
          <a:noFill/>
          <a:ln w="9525">
            <a:noFill/>
            <a:miter lim="800000"/>
            <a:headEnd/>
            <a:tailEnd/>
          </a:ln>
        </p:spPr>
      </p:pic>
      <p:sp>
        <p:nvSpPr>
          <p:cNvPr id="20" name="Rectangle 19"/>
          <p:cNvSpPr/>
          <p:nvPr/>
        </p:nvSpPr>
        <p:spPr>
          <a:xfrm>
            <a:off x="395536" y="4274512"/>
            <a:ext cx="5976664" cy="738664"/>
          </a:xfrm>
          <a:prstGeom prst="rect">
            <a:avLst/>
          </a:prstGeom>
        </p:spPr>
        <p:txBody>
          <a:bodyPr wrap="square">
            <a:spAutoFit/>
          </a:bodyPr>
          <a:lstStyle/>
          <a:p>
            <a:endParaRPr lang="ar-IQ" sz="1400" dirty="0" smtClean="0"/>
          </a:p>
          <a:p>
            <a:r>
              <a:rPr lang="en-US" sz="1400" dirty="0" smtClean="0"/>
              <a:t>• Click Annotate &gt; Dimensions &gt; Dimension &gt; Diameter on the ribbon. </a:t>
            </a:r>
          </a:p>
          <a:p>
            <a:r>
              <a:rPr lang="en-US" sz="1400" dirty="0" smtClean="0"/>
              <a:t>• Select a circle or an arc and place the dimension. </a:t>
            </a:r>
          </a:p>
        </p:txBody>
      </p:sp>
      <p:pic>
        <p:nvPicPr>
          <p:cNvPr id="7173" name="Picture 5"/>
          <p:cNvPicPr>
            <a:picLocks noChangeAspect="1" noChangeArrowheads="1"/>
          </p:cNvPicPr>
          <p:nvPr/>
        </p:nvPicPr>
        <p:blipFill>
          <a:blip r:embed="rId6" cstate="print"/>
          <a:srcRect/>
          <a:stretch>
            <a:fillRect/>
          </a:stretch>
        </p:blipFill>
        <p:spPr bwMode="auto">
          <a:xfrm>
            <a:off x="2699792" y="5148588"/>
            <a:ext cx="4032448" cy="1452161"/>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3071</TotalTime>
  <Words>1338</Words>
  <Application>Microsoft Office PowerPoint</Application>
  <PresentationFormat>On-screen Show (4:3)</PresentationFormat>
  <Paragraphs>148</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AutoCad 2021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AutoCad 2021</dc:title>
  <dc:creator>wameedh</dc:creator>
  <cp:lastModifiedBy>wameedh</cp:lastModifiedBy>
  <cp:revision>242</cp:revision>
  <dcterms:created xsi:type="dcterms:W3CDTF">2021-10-20T16:32:18Z</dcterms:created>
  <dcterms:modified xsi:type="dcterms:W3CDTF">2021-12-02T06:09:14Z</dcterms:modified>
</cp:coreProperties>
</file>